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1"/>
  </p:notesMasterIdLst>
  <p:handoutMasterIdLst>
    <p:handoutMasterId r:id="rId42"/>
  </p:handoutMasterIdLst>
  <p:sldIdLst>
    <p:sldId id="257" r:id="rId2"/>
    <p:sldId id="258" r:id="rId3"/>
    <p:sldId id="271" r:id="rId4"/>
    <p:sldId id="272" r:id="rId5"/>
    <p:sldId id="260" r:id="rId6"/>
    <p:sldId id="259" r:id="rId7"/>
    <p:sldId id="293" r:id="rId8"/>
    <p:sldId id="295" r:id="rId9"/>
    <p:sldId id="292" r:id="rId10"/>
    <p:sldId id="291" r:id="rId11"/>
    <p:sldId id="294" r:id="rId12"/>
    <p:sldId id="261" r:id="rId13"/>
    <p:sldId id="262" r:id="rId14"/>
    <p:sldId id="275" r:id="rId15"/>
    <p:sldId id="263" r:id="rId16"/>
    <p:sldId id="264" r:id="rId17"/>
    <p:sldId id="265" r:id="rId18"/>
    <p:sldId id="276" r:id="rId19"/>
    <p:sldId id="266" r:id="rId20"/>
    <p:sldId id="277" r:id="rId21"/>
    <p:sldId id="267" r:id="rId22"/>
    <p:sldId id="268" r:id="rId23"/>
    <p:sldId id="278" r:id="rId24"/>
    <p:sldId id="269" r:id="rId25"/>
    <p:sldId id="270" r:id="rId26"/>
    <p:sldId id="279" r:id="rId27"/>
    <p:sldId id="287" r:id="rId28"/>
    <p:sldId id="274" r:id="rId29"/>
    <p:sldId id="286" r:id="rId30"/>
    <p:sldId id="280" r:id="rId31"/>
    <p:sldId id="281" r:id="rId32"/>
    <p:sldId id="282" r:id="rId33"/>
    <p:sldId id="283" r:id="rId34"/>
    <p:sldId id="285" r:id="rId35"/>
    <p:sldId id="284" r:id="rId36"/>
    <p:sldId id="273" r:id="rId37"/>
    <p:sldId id="289" r:id="rId38"/>
    <p:sldId id="290"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911" autoAdjust="0"/>
  </p:normalViewPr>
  <p:slideViewPr>
    <p:cSldViewPr snapToGrid="0">
      <p:cViewPr>
        <p:scale>
          <a:sx n="100" d="100"/>
          <a:sy n="100" d="100"/>
        </p:scale>
        <p:origin x="936" y="420"/>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5/21/2018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5/21/2018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10</a:t>
            </a:fld>
            <a:endParaRPr lang="en-US" dirty="0"/>
          </a:p>
        </p:txBody>
      </p:sp>
    </p:spTree>
    <p:extLst>
      <p:ext uri="{BB962C8B-B14F-4D97-AF65-F5344CB8AC3E}">
        <p14:creationId xmlns:p14="http://schemas.microsoft.com/office/powerpoint/2010/main" val="1135896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00B302-F4DC-4547-9C74-CF794137D166}" type="slidenum">
              <a:rPr lang="en-US" smtClean="0"/>
              <a:t>14</a:t>
            </a:fld>
            <a:endParaRPr lang="en-US" dirty="0"/>
          </a:p>
        </p:txBody>
      </p:sp>
    </p:spTree>
    <p:extLst>
      <p:ext uri="{BB962C8B-B14F-4D97-AF65-F5344CB8AC3E}">
        <p14:creationId xmlns:p14="http://schemas.microsoft.com/office/powerpoint/2010/main" val="1416352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00B302-F4DC-4547-9C74-CF794137D166}" type="slidenum">
              <a:rPr lang="en-US" smtClean="0"/>
              <a:t>15</a:t>
            </a:fld>
            <a:endParaRPr lang="en-US" dirty="0"/>
          </a:p>
        </p:txBody>
      </p:sp>
    </p:spTree>
    <p:extLst>
      <p:ext uri="{BB962C8B-B14F-4D97-AF65-F5344CB8AC3E}">
        <p14:creationId xmlns:p14="http://schemas.microsoft.com/office/powerpoint/2010/main" val="908655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688851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146743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 objectives</a:t>
            </a:r>
          </a:p>
          <a:p>
            <a:pPr marL="0" indent="0">
              <a:buFont typeface="Arial" panose="020B0604020202020204" pitchFamily="34" charset="0"/>
              <a:buNone/>
            </a:pPr>
            <a:r>
              <a:rPr lang="en-US" dirty="0"/>
              <a:t>At the end of this lesson, you will be able to:</a:t>
            </a:r>
          </a:p>
          <a:p>
            <a:pPr marL="171450" indent="-171450">
              <a:buFont typeface="Arial" panose="020B0604020202020204" pitchFamily="34" charset="0"/>
              <a:buChar char="•"/>
            </a:pPr>
            <a:r>
              <a:rPr lang="en-US" dirty="0"/>
              <a:t>Save files to the team Web server.</a:t>
            </a:r>
          </a:p>
          <a:p>
            <a:pPr marL="171450" indent="-171450">
              <a:buFont typeface="Arial" panose="020B0604020202020204" pitchFamily="34" charset="0"/>
              <a:buChar char="•"/>
            </a:pPr>
            <a:r>
              <a:rPr lang="en-US" dirty="0"/>
              <a:t>Move files to different locations on the team Web server.</a:t>
            </a:r>
          </a:p>
          <a:p>
            <a:pPr marL="171450" indent="-171450">
              <a:buFont typeface="Arial" panose="020B0604020202020204" pitchFamily="34" charset="0"/>
              <a:buChar char="•"/>
            </a:pPr>
            <a:r>
              <a:rPr lang="en-US" dirty="0"/>
              <a:t>Share files on the team Web server.</a:t>
            </a: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Tree>
    <p:extLst>
      <p:ext uri="{BB962C8B-B14F-4D97-AF65-F5344CB8AC3E}">
        <p14:creationId xmlns:p14="http://schemas.microsoft.com/office/powerpoint/2010/main" val="3069441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6</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 objectives</a:t>
            </a:r>
          </a:p>
          <a:p>
            <a:pPr marL="0" indent="0">
              <a:buFont typeface="Arial" panose="020B0604020202020204" pitchFamily="34" charset="0"/>
              <a:buNone/>
            </a:pPr>
            <a:r>
              <a:rPr lang="en-US" dirty="0"/>
              <a:t>At the end of this lesson, you will be able to:</a:t>
            </a:r>
          </a:p>
          <a:p>
            <a:pPr marL="171450" indent="-171450">
              <a:buFont typeface="Arial" panose="020B0604020202020204" pitchFamily="34" charset="0"/>
              <a:buChar char="•"/>
            </a:pPr>
            <a:r>
              <a:rPr lang="en-US" dirty="0"/>
              <a:t>Save files to the team Web server.</a:t>
            </a:r>
          </a:p>
          <a:p>
            <a:pPr marL="171450" indent="-171450">
              <a:buFont typeface="Arial" panose="020B0604020202020204" pitchFamily="34" charset="0"/>
              <a:buChar char="•"/>
            </a:pPr>
            <a:r>
              <a:rPr lang="en-US" dirty="0"/>
              <a:t>Move files to different locations on the team Web server.</a:t>
            </a:r>
          </a:p>
          <a:p>
            <a:pPr marL="171450" indent="-171450">
              <a:buFont typeface="Arial" panose="020B0604020202020204" pitchFamily="34" charset="0"/>
              <a:buChar char="•"/>
            </a:pPr>
            <a:r>
              <a:rPr lang="en-US" dirty="0"/>
              <a:t>Share files on the team Web server.</a:t>
            </a: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7</a:t>
            </a:fld>
            <a:endParaRPr lang="en-US" dirty="0"/>
          </a:p>
        </p:txBody>
      </p:sp>
    </p:spTree>
    <p:extLst>
      <p:ext uri="{BB962C8B-B14F-4D97-AF65-F5344CB8AC3E}">
        <p14:creationId xmlns:p14="http://schemas.microsoft.com/office/powerpoint/2010/main" val="312115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 objectives</a:t>
            </a:r>
          </a:p>
          <a:p>
            <a:pPr marL="0" indent="0">
              <a:buFont typeface="Arial" panose="020B0604020202020204" pitchFamily="34" charset="0"/>
              <a:buNone/>
            </a:pPr>
            <a:r>
              <a:rPr lang="en-US" dirty="0"/>
              <a:t>At the end of this lesson, you will be able to:</a:t>
            </a:r>
          </a:p>
          <a:p>
            <a:pPr marL="171450" indent="-171450">
              <a:buFont typeface="Arial" panose="020B0604020202020204" pitchFamily="34" charset="0"/>
              <a:buChar char="•"/>
            </a:pPr>
            <a:r>
              <a:rPr lang="en-US" dirty="0"/>
              <a:t>Save files to the team Web server.</a:t>
            </a:r>
          </a:p>
          <a:p>
            <a:pPr marL="171450" indent="-171450">
              <a:buFont typeface="Arial" panose="020B0604020202020204" pitchFamily="34" charset="0"/>
              <a:buChar char="•"/>
            </a:pPr>
            <a:r>
              <a:rPr lang="en-US" dirty="0"/>
              <a:t>Move files to different locations on the team Web server.</a:t>
            </a:r>
          </a:p>
          <a:p>
            <a:pPr marL="171450" indent="-171450">
              <a:buFont typeface="Arial" panose="020B0604020202020204" pitchFamily="34" charset="0"/>
              <a:buChar char="•"/>
            </a:pPr>
            <a:r>
              <a:rPr lang="en-US" dirty="0"/>
              <a:t>Share files on the team Web server.</a:t>
            </a:r>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8</a:t>
            </a:fld>
            <a:endParaRPr lang="en-US" dirty="0"/>
          </a:p>
        </p:txBody>
      </p:sp>
    </p:spTree>
    <p:extLst>
      <p:ext uri="{BB962C8B-B14F-4D97-AF65-F5344CB8AC3E}">
        <p14:creationId xmlns:p14="http://schemas.microsoft.com/office/powerpoint/2010/main" val="2542313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9</a:t>
            </a:fld>
            <a:endParaRPr lang="en-US" dirty="0"/>
          </a:p>
        </p:txBody>
      </p:sp>
    </p:spTree>
    <p:extLst>
      <p:ext uri="{BB962C8B-B14F-4D97-AF65-F5344CB8AC3E}">
        <p14:creationId xmlns:p14="http://schemas.microsoft.com/office/powerpoint/2010/main" val="255509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Add a footer</a:t>
            </a:r>
            <a:endParaRPr lang="en-US" dirty="0"/>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4E708F12-96AD-4ED4-8132-A78F5E42C1F5}" type="datetime1">
              <a:rPr lang="en-US" smtClean="0"/>
              <a:pPr/>
              <a:t>5/21/2018</a:t>
            </a:fld>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smtClean="0"/>
              <a:t>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7FA170-8299-44AD-AEEF-FC686C3D7804}" type="datetime1">
              <a:rPr lang="en-US" smtClean="0"/>
              <a:t>5/21/2018</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231763A-68EC-4ECD-9620-D9FE9CDDD622}" type="datetime1">
              <a:rPr lang="en-US" smtClean="0"/>
              <a:t>5/21/2018</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smtClean="0"/>
              <a:t>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98BEDD-6160-49BB-B372-861DE7DE9BA5}" type="datetime1">
              <a:rPr lang="en-US" smtClean="0"/>
              <a:t>5/21/2018</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smtClean="0"/>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AAE819F-B7FD-4B29-8F66-9E318144BC2A}" type="datetime1">
              <a:rPr lang="en-US" smtClean="0"/>
              <a:t>5/21/2018</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D4CA159C-B6E0-4F10-9F4A-2FA57003B139}" type="datetime1">
              <a:rPr lang="en-US" smtClean="0"/>
              <a:t>5/21/2018</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28" name="Footer Placeholder 27"/>
          <p:cNvSpPr>
            <a:spLocks noGrp="1"/>
          </p:cNvSpPr>
          <p:nvPr>
            <p:ph type="ftr" sz="quarter" idx="12"/>
          </p:nvPr>
        </p:nvSpPr>
        <p:spPr/>
        <p:txBody>
          <a:bodyPr rtlCol="0"/>
          <a:lstStyle/>
          <a:p>
            <a:r>
              <a:rPr lang="en-US" dirty="0"/>
              <a:t>Add a footer</a:t>
            </a:r>
          </a:p>
        </p:txBody>
      </p:sp>
      <p:sp>
        <p:nvSpPr>
          <p:cNvPr id="26" name="Date Placeholder 25"/>
          <p:cNvSpPr>
            <a:spLocks noGrp="1"/>
          </p:cNvSpPr>
          <p:nvPr>
            <p:ph type="dt" sz="half" idx="10"/>
          </p:nvPr>
        </p:nvSpPr>
        <p:spPr/>
        <p:txBody>
          <a:bodyPr rtlCol="0"/>
          <a:lstStyle/>
          <a:p>
            <a:fld id="{8170CBBB-D1D1-4386-A5E9-07F3477B78F3}" type="datetime1">
              <a:rPr lang="en-US" smtClean="0"/>
              <a:t>5/21/2018</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4" name="Footer Placeholder 3"/>
          <p:cNvSpPr>
            <a:spLocks noGrp="1"/>
          </p:cNvSpPr>
          <p:nvPr>
            <p:ph type="ftr" sz="quarter" idx="11"/>
          </p:nvPr>
        </p:nvSpPr>
        <p:spPr>
          <a:xfrm>
            <a:off x="7010400" y="612648"/>
            <a:ext cx="1767840" cy="457200"/>
          </a:xfrm>
        </p:spPr>
        <p:txBody>
          <a:bodyPr/>
          <a:lstStyle/>
          <a:p>
            <a:r>
              <a:rPr lang="en-US" dirty="0"/>
              <a:t>Add a footer</a:t>
            </a:r>
          </a:p>
        </p:txBody>
      </p:sp>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5/21/2018</a:t>
            </a:fld>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B9234BD7-6953-492C-921B-E68B2D7F14C8}" type="datetime1">
              <a:rPr lang="en-US" smtClean="0"/>
              <a:t>5/21/2018</a:t>
            </a:fld>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5A17D9B-D4D3-4E23-88DF-2E354FA43196}" type="datetime1">
              <a:rPr lang="en-US" smtClean="0"/>
              <a:t>5/21/2018</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41F67C5-D04E-4576-B61C-12ABA14BBD6C}" type="datetime1">
              <a:rPr lang="en-US" smtClean="0"/>
              <a:t>5/21/2018</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smtClean="0"/>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Add a footer</a:t>
            </a:r>
            <a:endParaRPr lang="en-US"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C20F09E4-6EA4-4BF3-9FC8-FF40373B88E6}" type="datetime1">
              <a:rPr lang="en-US" smtClean="0"/>
              <a:pPr/>
              <a:t>5/21/2018</a:t>
            </a:fld>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composition.al/blog/2016/09/29/thoughts-on-adversarial-examples-in-the-physical-world/" TargetMode="External"/><Relationship Id="rId2" Type="http://schemas.openxmlformats.org/officeDocument/2006/relationships/hyperlink" Target="https://github.com/pluskid/fitting-random-label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achin-kmr/Neural-Image-Captioning/blob/master/Main.ipynb?utf8=%E2%9C%93" TargetMode="External"/><Relationship Id="rId2" Type="http://schemas.openxmlformats.org/officeDocument/2006/relationships/hyperlink" Target="https://github.com/sachin-kmr/Neural-Image-Captioning/blob/master/Data%20Preprocessing.ipynb" TargetMode="External"/><Relationship Id="rId1" Type="http://schemas.openxmlformats.org/officeDocument/2006/relationships/slideLayout" Target="../slideLayouts/slideLayout2.xml"/><Relationship Id="rId4" Type="http://schemas.openxmlformats.org/officeDocument/2006/relationships/hyperlink" Target="https://daniel.lasiman.com/post/image-caption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chenrudan.github.io/blog/2016/04/01/dimensionalityreduction.html" TargetMode="External"/><Relationship Id="rId2" Type="http://schemas.openxmlformats.org/officeDocument/2006/relationships/hyperlink" Target="http://scikit-learn.org/stable/modules/manifold.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2: Midterm</a:t>
            </a:r>
            <a:endParaRPr lang="en-US" dirty="0"/>
          </a:p>
        </p:txBody>
      </p:sp>
      <p:sp>
        <p:nvSpPr>
          <p:cNvPr id="3" name="Subtitle 2"/>
          <p:cNvSpPr>
            <a:spLocks noGrp="1"/>
          </p:cNvSpPr>
          <p:nvPr>
            <p:ph type="subTitle" idx="1"/>
          </p:nvPr>
        </p:nvSpPr>
        <p:spPr/>
        <p:txBody>
          <a:bodyPr/>
          <a:lstStyle/>
          <a:p>
            <a:r>
              <a:rPr lang="en-US" dirty="0" smtClean="0"/>
              <a:t>WANG Meng</a:t>
            </a:r>
            <a:endParaRPr lang="en-US" dirty="0"/>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Validation accuracy</a:t>
            </a:r>
            <a:endParaRPr lang="en-US" dirty="0"/>
          </a:p>
        </p:txBody>
      </p:sp>
      <p:pic>
        <p:nvPicPr>
          <p:cNvPr id="6" name="Content Placeholder 5"/>
          <p:cNvPicPr>
            <a:picLocks noGrp="1" noChangeAspect="1"/>
          </p:cNvPicPr>
          <p:nvPr>
            <p:ph idx="1"/>
          </p:nvPr>
        </p:nvPicPr>
        <p:blipFill>
          <a:blip r:embed="rId3"/>
          <a:stretch>
            <a:fillRect/>
          </a:stretch>
        </p:blipFill>
        <p:spPr>
          <a:xfrm>
            <a:off x="609600" y="2209800"/>
            <a:ext cx="7715706" cy="4324350"/>
          </a:xfrm>
          <a:prstGeom prst="rect">
            <a:avLst/>
          </a:prstGeom>
        </p:spPr>
      </p:pic>
    </p:spTree>
    <p:extLst>
      <p:ext uri="{BB962C8B-B14F-4D97-AF65-F5344CB8AC3E}">
        <p14:creationId xmlns:p14="http://schemas.microsoft.com/office/powerpoint/2010/main" val="324783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github.com/pluskid/fitting-random-labels</a:t>
            </a:r>
            <a:endParaRPr lang="en-US" dirty="0" smtClean="0"/>
          </a:p>
          <a:p>
            <a:r>
              <a:rPr lang="en-US" dirty="0">
                <a:hlinkClick r:id="rId3"/>
              </a:rPr>
              <a:t>http://composition.al/blog/2016/09/29/thoughts-on-adversarial-examples-in-the-physical-world</a:t>
            </a:r>
            <a:r>
              <a:rPr lang="en-US" dirty="0" smtClean="0">
                <a:hlinkClick r:id="rId3"/>
              </a:rPr>
              <a:t>/</a:t>
            </a:r>
            <a:endParaRPr lang="en-US" dirty="0" smtClean="0"/>
          </a:p>
          <a:p>
            <a:r>
              <a:rPr lang="en-US" dirty="0"/>
              <a:t>Zhang, </a:t>
            </a:r>
            <a:r>
              <a:rPr lang="en-US" dirty="0" err="1"/>
              <a:t>Chiyuan</a:t>
            </a:r>
            <a:r>
              <a:rPr lang="en-US" dirty="0"/>
              <a:t>, et al. "Understanding deep learning requires rethinking generalization." </a:t>
            </a:r>
            <a:r>
              <a:rPr lang="en-US" dirty="0" err="1"/>
              <a:t>arXiv</a:t>
            </a:r>
            <a:r>
              <a:rPr lang="en-US" dirty="0"/>
              <a:t> preprint arXiv:1611.03530 (2016</a:t>
            </a:r>
            <a:r>
              <a:rPr lang="en-US" dirty="0" smtClean="0"/>
              <a:t>).</a:t>
            </a:r>
          </a:p>
          <a:p>
            <a:endParaRPr lang="en-US" dirty="0"/>
          </a:p>
        </p:txBody>
      </p:sp>
    </p:spTree>
    <p:extLst>
      <p:ext uri="{BB962C8B-B14F-4D97-AF65-F5344CB8AC3E}">
        <p14:creationId xmlns:p14="http://schemas.microsoft.com/office/powerpoint/2010/main" val="161132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599" y="1143000"/>
            <a:ext cx="11477106" cy="1066800"/>
          </a:xfrm>
        </p:spPr>
        <p:txBody>
          <a:bodyPr>
            <a:normAutofit fontScale="90000"/>
          </a:bodyPr>
          <a:lstStyle/>
          <a:p>
            <a:r>
              <a:rPr lang="en-US" dirty="0" smtClean="0"/>
              <a:t>Problem 3: </a:t>
            </a:r>
            <a:r>
              <a:rPr lang="en-US" dirty="0"/>
              <a:t>Image Captioning by Combined CNN/RNN/LSTM</a:t>
            </a:r>
            <a:r>
              <a:rPr lang="en-US" dirty="0" smtClean="0"/>
              <a:t> </a:t>
            </a:r>
            <a:endParaRPr lang="en-US" dirty="0"/>
          </a:p>
        </p:txBody>
      </p:sp>
      <p:sp>
        <p:nvSpPr>
          <p:cNvPr id="6" name="Text Placeholder 5"/>
          <p:cNvSpPr>
            <a:spLocks noGrp="1"/>
          </p:cNvSpPr>
          <p:nvPr>
            <p:ph sz="half" idx="1"/>
          </p:nvPr>
        </p:nvSpPr>
        <p:spPr>
          <a:xfrm>
            <a:off x="609600" y="2249425"/>
            <a:ext cx="11214970" cy="4341875"/>
          </a:xfrm>
        </p:spPr>
        <p:txBody>
          <a:bodyPr>
            <a:normAutofit/>
          </a:bodyPr>
          <a:lstStyle/>
          <a:p>
            <a:r>
              <a:rPr lang="en-US" sz="2800" dirty="0" smtClean="0"/>
              <a:t>Goals:</a:t>
            </a:r>
          </a:p>
          <a:p>
            <a:r>
              <a:rPr lang="en-US" dirty="0"/>
              <a:t>Implement a CNN structure to do feature selection. You may do this by transfer </a:t>
            </a:r>
            <a:r>
              <a:rPr lang="en-US" dirty="0" smtClean="0"/>
              <a:t>learning, like </a:t>
            </a:r>
            <a:r>
              <a:rPr lang="en-US" dirty="0"/>
              <a:t>using Inception, </a:t>
            </a:r>
            <a:r>
              <a:rPr lang="en-US" dirty="0" err="1"/>
              <a:t>ResNet</a:t>
            </a:r>
            <a:r>
              <a:rPr lang="en-US" dirty="0"/>
              <a:t>, </a:t>
            </a:r>
            <a:r>
              <a:rPr lang="en-US" dirty="0" smtClean="0"/>
              <a:t>etc.</a:t>
            </a:r>
          </a:p>
          <a:p>
            <a:r>
              <a:rPr lang="en-US" dirty="0" smtClean="0"/>
              <a:t>Implement </a:t>
            </a:r>
            <a:r>
              <a:rPr lang="en-US" dirty="0"/>
              <a:t>a (e.g. single hidden layer) fully connected network to do word embedding.</a:t>
            </a:r>
          </a:p>
          <a:p>
            <a:r>
              <a:rPr lang="en-US" dirty="0" smtClean="0"/>
              <a:t>Implement </a:t>
            </a:r>
            <a:r>
              <a:rPr lang="en-US" dirty="0"/>
              <a:t>a RNN structure to do image caption. You may use select one of network </a:t>
            </a:r>
            <a:r>
              <a:rPr lang="en-US" dirty="0" smtClean="0"/>
              <a:t>structure, like </a:t>
            </a:r>
            <a:r>
              <a:rPr lang="en-US" dirty="0"/>
              <a:t>LSTM, </a:t>
            </a:r>
            <a:r>
              <a:rPr lang="en-US" dirty="0" err="1"/>
              <a:t>BiLSTM</a:t>
            </a:r>
            <a:r>
              <a:rPr lang="en-US" dirty="0"/>
              <a:t>, LSTM with Attention, </a:t>
            </a:r>
            <a:r>
              <a:rPr lang="en-US" dirty="0" smtClean="0"/>
              <a:t>etc.</a:t>
            </a:r>
          </a:p>
          <a:p>
            <a:r>
              <a:rPr lang="en-US" dirty="0" smtClean="0"/>
              <a:t>Train </a:t>
            </a:r>
            <a:r>
              <a:rPr lang="en-US" dirty="0"/>
              <a:t>your network and tune the parameters. Select the best model on validation set.</a:t>
            </a:r>
          </a:p>
          <a:p>
            <a:r>
              <a:rPr lang="en-US" dirty="0" smtClean="0"/>
              <a:t>Show </a:t>
            </a:r>
            <a:r>
              <a:rPr lang="en-US" dirty="0"/>
              <a:t>the caption ability of your model visually. Evaluate your model by BLEU (</a:t>
            </a:r>
            <a:r>
              <a:rPr lang="en-US" dirty="0" smtClean="0"/>
              <a:t>bilingual evaluation </a:t>
            </a:r>
            <a:r>
              <a:rPr lang="en-US" dirty="0"/>
              <a:t>understudy) score on test set.</a:t>
            </a:r>
          </a:p>
        </p:txBody>
      </p:sp>
    </p:spTree>
    <p:extLst>
      <p:ext uri="{BB962C8B-B14F-4D97-AF65-F5344CB8AC3E}">
        <p14:creationId xmlns:p14="http://schemas.microsoft.com/office/powerpoint/2010/main" val="423703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Flickr8k Dataset</a:t>
            </a:r>
          </a:p>
        </p:txBody>
      </p:sp>
      <p:sp>
        <p:nvSpPr>
          <p:cNvPr id="3" name="Content Placeholder 2"/>
          <p:cNvSpPr>
            <a:spLocks noGrp="1"/>
          </p:cNvSpPr>
          <p:nvPr>
            <p:ph idx="1"/>
          </p:nvPr>
        </p:nvSpPr>
        <p:spPr/>
        <p:txBody>
          <a:bodyPr/>
          <a:lstStyle/>
          <a:p>
            <a:r>
              <a:rPr lang="en-US" dirty="0" smtClean="0"/>
              <a:t>6000 training set, 1000 validation set, 1000 test set.</a:t>
            </a:r>
          </a:p>
          <a:p>
            <a:pPr marL="109728" indent="0">
              <a:buNone/>
            </a:pPr>
            <a:endParaRPr lang="en-US" dirty="0"/>
          </a:p>
        </p:txBody>
      </p:sp>
      <p:sp>
        <p:nvSpPr>
          <p:cNvPr id="4" name="Rectangle 3"/>
          <p:cNvSpPr/>
          <p:nvPr/>
        </p:nvSpPr>
        <p:spPr>
          <a:xfrm>
            <a:off x="5770380" y="3325290"/>
            <a:ext cx="6096000" cy="2246769"/>
          </a:xfrm>
          <a:prstGeom prst="rect">
            <a:avLst/>
          </a:prstGeom>
        </p:spPr>
        <p:txBody>
          <a:bodyPr>
            <a:spAutoFit/>
          </a:bodyPr>
          <a:lstStyle/>
          <a:p>
            <a:pPr marL="342900" indent="-342900">
              <a:buFont typeface="+mj-lt"/>
              <a:buAutoNum type="arabicParenR"/>
            </a:pPr>
            <a:r>
              <a:rPr lang="en-US" sz="2000" dirty="0">
                <a:solidFill>
                  <a:srgbClr val="222831"/>
                </a:solidFill>
                <a:latin typeface="-apple-system"/>
              </a:rPr>
              <a:t>A person hit a ball with a tennis racket </a:t>
            </a:r>
            <a:r>
              <a:rPr lang="en-US" sz="2000" dirty="0" smtClean="0">
                <a:solidFill>
                  <a:srgbClr val="222831"/>
                </a:solidFill>
                <a:latin typeface="-apple-system"/>
              </a:rPr>
              <a:t>.</a:t>
            </a:r>
          </a:p>
          <a:p>
            <a:pPr marL="342900" indent="-342900">
              <a:buFont typeface="+mj-lt"/>
              <a:buAutoNum type="arabicParenR"/>
            </a:pPr>
            <a:r>
              <a:rPr lang="en-US" sz="2000" dirty="0">
                <a:solidFill>
                  <a:srgbClr val="222831"/>
                </a:solidFill>
                <a:latin typeface="-apple-system"/>
              </a:rPr>
              <a:t>A person swing at a tennis ball </a:t>
            </a:r>
            <a:r>
              <a:rPr lang="en-US" sz="2000" dirty="0" smtClean="0">
                <a:solidFill>
                  <a:srgbClr val="222831"/>
                </a:solidFill>
                <a:latin typeface="-apple-system"/>
              </a:rPr>
              <a:t>.</a:t>
            </a:r>
          </a:p>
          <a:p>
            <a:pPr marL="342900" indent="-342900">
              <a:buFont typeface="+mj-lt"/>
              <a:buAutoNum type="arabicParenR"/>
            </a:pPr>
            <a:r>
              <a:rPr lang="en-US" sz="2000" dirty="0">
                <a:solidFill>
                  <a:srgbClr val="222831"/>
                </a:solidFill>
                <a:latin typeface="-apple-system"/>
              </a:rPr>
              <a:t>a tennis player wear a green shirt about to hit a ball with his racquet </a:t>
            </a:r>
            <a:r>
              <a:rPr lang="en-US" sz="2000" dirty="0" smtClean="0">
                <a:solidFill>
                  <a:srgbClr val="222831"/>
                </a:solidFill>
                <a:latin typeface="-apple-system"/>
              </a:rPr>
              <a:t>.</a:t>
            </a:r>
          </a:p>
          <a:p>
            <a:pPr marL="342900" indent="-342900">
              <a:buFont typeface="+mj-lt"/>
              <a:buAutoNum type="arabicParenR"/>
            </a:pPr>
            <a:r>
              <a:rPr lang="en-US" sz="2000" dirty="0">
                <a:solidFill>
                  <a:srgbClr val="222831"/>
                </a:solidFill>
                <a:latin typeface="-apple-system"/>
              </a:rPr>
              <a:t>A woman in a green shirt and blue hat be play tennis </a:t>
            </a:r>
            <a:r>
              <a:rPr lang="en-US" sz="2000" dirty="0" smtClean="0">
                <a:solidFill>
                  <a:srgbClr val="222831"/>
                </a:solidFill>
                <a:latin typeface="-apple-system"/>
              </a:rPr>
              <a:t>.</a:t>
            </a:r>
          </a:p>
          <a:p>
            <a:pPr marL="342900" indent="-342900">
              <a:buFont typeface="+mj-lt"/>
              <a:buAutoNum type="arabicParenR"/>
            </a:pPr>
            <a:r>
              <a:rPr lang="en-US" sz="2000" dirty="0">
                <a:solidFill>
                  <a:srgbClr val="222831"/>
                </a:solidFill>
                <a:latin typeface="-apple-system"/>
              </a:rPr>
              <a:t>Miami tennis player hit the ball with a forehand .</a:t>
            </a:r>
            <a:endParaRPr lang="en-US" sz="2000" b="0" i="0" dirty="0">
              <a:solidFill>
                <a:srgbClr val="222831"/>
              </a:solidFill>
              <a:effectLst/>
              <a:latin typeface="-apple-system"/>
            </a:endParaRPr>
          </a:p>
        </p:txBody>
      </p:sp>
      <p:sp>
        <p:nvSpPr>
          <p:cNvPr id="5" name="TextBox 4"/>
          <p:cNvSpPr txBox="1"/>
          <p:nvPr/>
        </p:nvSpPr>
        <p:spPr>
          <a:xfrm>
            <a:off x="2103312" y="2745406"/>
            <a:ext cx="2729217" cy="523220"/>
          </a:xfrm>
          <a:prstGeom prst="rect">
            <a:avLst/>
          </a:prstGeom>
          <a:noFill/>
        </p:spPr>
        <p:txBody>
          <a:bodyPr wrap="square" rtlCol="0">
            <a:spAutoFit/>
          </a:bodyPr>
          <a:lstStyle/>
          <a:p>
            <a:r>
              <a:rPr lang="en-US" sz="2800" dirty="0" smtClean="0"/>
              <a:t>Example image</a:t>
            </a:r>
            <a:endParaRPr lang="en-US" sz="2800" dirty="0"/>
          </a:p>
        </p:txBody>
      </p:sp>
      <p:sp>
        <p:nvSpPr>
          <p:cNvPr id="7" name="TextBox 6"/>
          <p:cNvSpPr txBox="1"/>
          <p:nvPr/>
        </p:nvSpPr>
        <p:spPr>
          <a:xfrm>
            <a:off x="6666820" y="2739600"/>
            <a:ext cx="3081289" cy="523220"/>
          </a:xfrm>
          <a:prstGeom prst="rect">
            <a:avLst/>
          </a:prstGeom>
          <a:noFill/>
        </p:spPr>
        <p:txBody>
          <a:bodyPr wrap="square" rtlCol="0">
            <a:spAutoFit/>
          </a:bodyPr>
          <a:lstStyle/>
          <a:p>
            <a:r>
              <a:rPr lang="en-US" sz="2800" dirty="0" smtClean="0"/>
              <a:t>Example captions</a:t>
            </a:r>
            <a:endParaRPr lang="en-US" sz="28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6817" y="3325290"/>
            <a:ext cx="3171172" cy="2536938"/>
          </a:xfrm>
          <a:prstGeom prst="rect">
            <a:avLst/>
          </a:prstGeom>
        </p:spPr>
      </p:pic>
    </p:spTree>
    <p:extLst>
      <p:ext uri="{BB962C8B-B14F-4D97-AF65-F5344CB8AC3E}">
        <p14:creationId xmlns:p14="http://schemas.microsoft.com/office/powerpoint/2010/main" val="35143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Image </a:t>
            </a:r>
            <a:r>
              <a:rPr lang="en-US" b="1" dirty="0" smtClean="0"/>
              <a:t>Caption </a:t>
            </a:r>
            <a:r>
              <a:rPr lang="en-US" b="1" dirty="0" smtClean="0"/>
              <a:t>Model</a:t>
            </a:r>
            <a:endParaRPr lang="en-US" b="1" dirty="0"/>
          </a:p>
        </p:txBody>
      </p:sp>
      <p:sp>
        <p:nvSpPr>
          <p:cNvPr id="3" name="Content Placeholder 2"/>
          <p:cNvSpPr>
            <a:spLocks noGrp="1"/>
          </p:cNvSpPr>
          <p:nvPr>
            <p:ph idx="1"/>
          </p:nvPr>
        </p:nvSpPr>
        <p:spPr>
          <a:xfrm>
            <a:off x="609600" y="2475349"/>
            <a:ext cx="5800531" cy="4325112"/>
          </a:xfrm>
        </p:spPr>
        <p:txBody>
          <a:bodyPr>
            <a:normAutofit/>
          </a:bodyPr>
          <a:lstStyle/>
          <a:p>
            <a:r>
              <a:rPr lang="en-US" sz="2400" dirty="0"/>
              <a:t> LSTM model combined with a CNN image </a:t>
            </a:r>
            <a:r>
              <a:rPr lang="en-US" sz="2400" dirty="0" smtClean="0"/>
              <a:t>embedder and </a:t>
            </a:r>
            <a:r>
              <a:rPr lang="en-US" sz="2400" dirty="0"/>
              <a:t>word </a:t>
            </a:r>
            <a:r>
              <a:rPr lang="en-US" sz="2400" dirty="0" smtClean="0"/>
              <a:t>embedding.  </a:t>
            </a:r>
            <a:r>
              <a:rPr lang="en-US" sz="2400" dirty="0"/>
              <a:t>The unrolled </a:t>
            </a:r>
            <a:r>
              <a:rPr lang="en-US" sz="2400" dirty="0" smtClean="0"/>
              <a:t>connections  </a:t>
            </a:r>
            <a:r>
              <a:rPr lang="en-US" sz="2400" dirty="0"/>
              <a:t>between  the  LSTM  memories  are  in  blue  and  they  </a:t>
            </a:r>
            <a:r>
              <a:rPr lang="en-US" sz="2400" dirty="0" smtClean="0"/>
              <a:t>correspond </a:t>
            </a:r>
            <a:r>
              <a:rPr lang="en-US" sz="2400" dirty="0"/>
              <a:t>to the recurrent </a:t>
            </a:r>
            <a:r>
              <a:rPr lang="en-US" sz="2400" dirty="0" smtClean="0"/>
              <a:t>connection.  </a:t>
            </a:r>
            <a:r>
              <a:rPr lang="en-US" sz="2400" dirty="0"/>
              <a:t>All LSTMs </a:t>
            </a:r>
            <a:r>
              <a:rPr lang="en-US" sz="2400" dirty="0" smtClean="0"/>
              <a:t>share the </a:t>
            </a:r>
            <a:r>
              <a:rPr lang="en-US" sz="2400" dirty="0"/>
              <a:t>same parameters.</a:t>
            </a:r>
            <a:endParaRPr lang="en-US" sz="2400" dirty="0"/>
          </a:p>
        </p:txBody>
      </p:sp>
      <p:pic>
        <p:nvPicPr>
          <p:cNvPr id="5" name="Picture 4"/>
          <p:cNvPicPr>
            <a:picLocks noChangeAspect="1"/>
          </p:cNvPicPr>
          <p:nvPr/>
        </p:nvPicPr>
        <p:blipFill>
          <a:blip r:embed="rId3"/>
          <a:stretch>
            <a:fillRect/>
          </a:stretch>
        </p:blipFill>
        <p:spPr>
          <a:xfrm>
            <a:off x="6410131" y="2321767"/>
            <a:ext cx="4623503" cy="3276600"/>
          </a:xfrm>
          <a:prstGeom prst="rect">
            <a:avLst/>
          </a:prstGeom>
        </p:spPr>
      </p:pic>
    </p:spTree>
    <p:extLst>
      <p:ext uri="{BB962C8B-B14F-4D97-AF65-F5344CB8AC3E}">
        <p14:creationId xmlns:p14="http://schemas.microsoft.com/office/powerpoint/2010/main" val="42691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Image </a:t>
            </a:r>
            <a:r>
              <a:rPr lang="en-US" b="1" dirty="0" smtClean="0"/>
              <a:t>Embedding</a:t>
            </a:r>
            <a:endParaRPr lang="en-US" b="1" dirty="0"/>
          </a:p>
        </p:txBody>
      </p:sp>
      <p:sp>
        <p:nvSpPr>
          <p:cNvPr id="3" name="Content Placeholder 2"/>
          <p:cNvSpPr>
            <a:spLocks noGrp="1"/>
          </p:cNvSpPr>
          <p:nvPr>
            <p:ph idx="1"/>
          </p:nvPr>
        </p:nvSpPr>
        <p:spPr>
          <a:xfrm>
            <a:off x="609600" y="2249424"/>
            <a:ext cx="6522720" cy="4325112"/>
          </a:xfrm>
        </p:spPr>
        <p:txBody>
          <a:bodyPr>
            <a:normAutofit/>
          </a:bodyPr>
          <a:lstStyle/>
          <a:p>
            <a:r>
              <a:rPr lang="en-US" sz="2400" dirty="0" smtClean="0"/>
              <a:t>Pre</a:t>
            </a:r>
            <a:r>
              <a:rPr lang="en-US" altLang="zh-CN" sz="2400" dirty="0" smtClean="0"/>
              <a:t>-</a:t>
            </a:r>
            <a:r>
              <a:rPr lang="en-US" sz="2400" dirty="0" smtClean="0"/>
              <a:t>trained</a:t>
            </a:r>
            <a:r>
              <a:rPr lang="en-US" sz="2400" b="1" dirty="0" smtClean="0"/>
              <a:t> </a:t>
            </a:r>
            <a:r>
              <a:rPr lang="en-US" sz="2400" dirty="0"/>
              <a:t>VGG (</a:t>
            </a:r>
            <a:r>
              <a:rPr lang="en-US" sz="2400" dirty="0" smtClean="0"/>
              <a:t>weights = '</a:t>
            </a:r>
            <a:r>
              <a:rPr lang="en-US" sz="2400" dirty="0" err="1" smtClean="0"/>
              <a:t>imagenet</a:t>
            </a:r>
            <a:r>
              <a:rPr lang="en-US" sz="2400" dirty="0"/>
              <a:t>') </a:t>
            </a:r>
            <a:r>
              <a:rPr lang="en-US" sz="2400" dirty="0" smtClean="0"/>
              <a:t>without the </a:t>
            </a:r>
            <a:r>
              <a:rPr lang="en-US" sz="2400" dirty="0"/>
              <a:t>last FC </a:t>
            </a:r>
            <a:r>
              <a:rPr lang="en-US" sz="2400" dirty="0" smtClean="0"/>
              <a:t>layer; map the output of VGG to a 128-dimensional vector using ReLU</a:t>
            </a:r>
            <a:r>
              <a:rPr lang="en-US" sz="2400" dirty="0"/>
              <a:t>;</a:t>
            </a:r>
            <a:endParaRPr lang="en-US" sz="2400" dirty="0" smtClean="0"/>
          </a:p>
          <a:p>
            <a:r>
              <a:rPr lang="en-US" sz="2400" dirty="0" smtClean="0"/>
              <a:t>Input: image (224*224*3)</a:t>
            </a:r>
          </a:p>
          <a:p>
            <a:r>
              <a:rPr lang="en-US" sz="2400" dirty="0" smtClean="0"/>
              <a:t>Output: image feature vector (128*1)</a:t>
            </a:r>
          </a:p>
          <a:p>
            <a:r>
              <a:rPr lang="en-US" sz="2400" dirty="0" smtClean="0"/>
              <a:t>t = 0; the first input of the LSTM network</a:t>
            </a:r>
          </a:p>
          <a:p>
            <a:endParaRPr lang="en-US" sz="2400" dirty="0"/>
          </a:p>
        </p:txBody>
      </p:sp>
      <p:pic>
        <p:nvPicPr>
          <p:cNvPr id="4" name="Picture 3"/>
          <p:cNvPicPr>
            <a:picLocks noChangeAspect="1"/>
          </p:cNvPicPr>
          <p:nvPr/>
        </p:nvPicPr>
        <p:blipFill>
          <a:blip r:embed="rId3"/>
          <a:stretch>
            <a:fillRect/>
          </a:stretch>
        </p:blipFill>
        <p:spPr>
          <a:xfrm>
            <a:off x="7370785" y="1143000"/>
            <a:ext cx="3338969" cy="5384407"/>
          </a:xfrm>
          <a:prstGeom prst="rect">
            <a:avLst/>
          </a:prstGeom>
        </p:spPr>
      </p:pic>
    </p:spTree>
    <p:extLst>
      <p:ext uri="{BB962C8B-B14F-4D97-AF65-F5344CB8AC3E}">
        <p14:creationId xmlns:p14="http://schemas.microsoft.com/office/powerpoint/2010/main" val="304608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Word </a:t>
            </a:r>
            <a:r>
              <a:rPr lang="en-US" b="1" dirty="0" smtClean="0"/>
              <a:t>Embedding</a:t>
            </a:r>
            <a:endParaRPr lang="en-US" b="1" dirty="0"/>
          </a:p>
        </p:txBody>
      </p:sp>
      <p:sp>
        <p:nvSpPr>
          <p:cNvPr id="4" name="Text Placeholder 3"/>
          <p:cNvSpPr>
            <a:spLocks noGrp="1"/>
          </p:cNvSpPr>
          <p:nvPr>
            <p:ph sz="half" idx="1"/>
          </p:nvPr>
        </p:nvSpPr>
        <p:spPr>
          <a:xfrm>
            <a:off x="609600" y="2249426"/>
            <a:ext cx="5541818" cy="4048738"/>
          </a:xfrm>
        </p:spPr>
        <p:txBody>
          <a:bodyPr>
            <a:normAutofit/>
          </a:bodyPr>
          <a:lstStyle/>
          <a:p>
            <a:r>
              <a:rPr lang="en-US" sz="2400" dirty="0"/>
              <a:t>Encode </a:t>
            </a:r>
            <a:r>
              <a:rPr lang="en-US" sz="2400" dirty="0" smtClean="0"/>
              <a:t>captions as integer vector using</a:t>
            </a:r>
            <a:r>
              <a:rPr lang="en-US" sz="2400" dirty="0"/>
              <a:t> </a:t>
            </a:r>
            <a:r>
              <a:rPr lang="en-US" altLang="zh-CN" sz="2400" dirty="0" smtClean="0"/>
              <a:t>one-hot-coding</a:t>
            </a:r>
            <a:r>
              <a:rPr lang="en-US" sz="2400" dirty="0" smtClean="0"/>
              <a:t>.</a:t>
            </a:r>
            <a:r>
              <a:rPr lang="en-US" sz="2400" dirty="0"/>
              <a:t> </a:t>
            </a:r>
            <a:r>
              <a:rPr lang="en-US" sz="2400" dirty="0" smtClean="0"/>
              <a:t>The length of this encoded </a:t>
            </a:r>
            <a:r>
              <a:rPr lang="en-US" sz="2400" dirty="0"/>
              <a:t>vector </a:t>
            </a:r>
            <a:r>
              <a:rPr lang="en-US" sz="2400" dirty="0" smtClean="0"/>
              <a:t>is equals </a:t>
            </a:r>
            <a:r>
              <a:rPr lang="en-US" sz="2400" dirty="0"/>
              <a:t>to the total number of unique </a:t>
            </a:r>
            <a:r>
              <a:rPr lang="en-US" sz="2400" dirty="0" smtClean="0"/>
              <a:t>words which is 8253 </a:t>
            </a:r>
            <a:r>
              <a:rPr lang="en-US" sz="2400" dirty="0"/>
              <a:t>in Flickr8k </a:t>
            </a:r>
            <a:r>
              <a:rPr lang="en-US" sz="2400" dirty="0" smtClean="0"/>
              <a:t>Dataset. </a:t>
            </a:r>
            <a:endParaRPr lang="en-US" sz="2400" dirty="0" smtClean="0"/>
          </a:p>
          <a:p>
            <a:r>
              <a:rPr lang="en-US" sz="2400" dirty="0"/>
              <a:t>T</a:t>
            </a:r>
            <a:r>
              <a:rPr lang="en-US" sz="2400" dirty="0" smtClean="0"/>
              <a:t>ransform </a:t>
            </a:r>
            <a:r>
              <a:rPr lang="en-US" sz="2400" dirty="0"/>
              <a:t>the one-hot-encoded vectors into </a:t>
            </a:r>
            <a:r>
              <a:rPr lang="en-US" sz="2400" dirty="0" smtClean="0"/>
              <a:t>128-dimensional </a:t>
            </a:r>
            <a:r>
              <a:rPr lang="en-US" sz="2400" dirty="0"/>
              <a:t>vectors using an </a:t>
            </a:r>
            <a:r>
              <a:rPr lang="en-US" sz="2400" dirty="0" smtClean="0"/>
              <a:t>FC</a:t>
            </a:r>
            <a:r>
              <a:rPr lang="en-US" sz="2400" dirty="0" smtClean="0"/>
              <a:t>.</a:t>
            </a:r>
          </a:p>
          <a:p>
            <a:r>
              <a:rPr lang="en-US" sz="2400" dirty="0" smtClean="0"/>
              <a:t>The maximum length of a caption is 40.</a:t>
            </a:r>
            <a:endParaRPr lang="en-US" sz="2400" dirty="0"/>
          </a:p>
        </p:txBody>
      </p:sp>
      <p:sp>
        <p:nvSpPr>
          <p:cNvPr id="3" name="Rectangle 2"/>
          <p:cNvSpPr/>
          <p:nvPr/>
        </p:nvSpPr>
        <p:spPr>
          <a:xfrm>
            <a:off x="6893916" y="3831598"/>
            <a:ext cx="1495152" cy="62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Embedding</a:t>
            </a:r>
            <a:endParaRPr lang="en-US" dirty="0"/>
          </a:p>
        </p:txBody>
      </p:sp>
      <p:sp>
        <p:nvSpPr>
          <p:cNvPr id="7" name="Rectangle 6"/>
          <p:cNvSpPr/>
          <p:nvPr/>
        </p:nvSpPr>
        <p:spPr>
          <a:xfrm>
            <a:off x="6893916" y="2763426"/>
            <a:ext cx="1495152" cy="62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LSTM</a:t>
            </a:r>
            <a:endParaRPr lang="en-US" dirty="0"/>
          </a:p>
        </p:txBody>
      </p:sp>
      <p:sp>
        <p:nvSpPr>
          <p:cNvPr id="6" name="TextBox 5"/>
          <p:cNvSpPr txBox="1"/>
          <p:nvPr/>
        </p:nvSpPr>
        <p:spPr>
          <a:xfrm>
            <a:off x="7409869" y="2209800"/>
            <a:ext cx="631767" cy="369332"/>
          </a:xfrm>
          <a:prstGeom prst="rect">
            <a:avLst/>
          </a:prstGeom>
          <a:noFill/>
        </p:spPr>
        <p:txBody>
          <a:bodyPr wrap="square" rtlCol="0">
            <a:spAutoFit/>
          </a:bodyPr>
          <a:lstStyle/>
          <a:p>
            <a:r>
              <a:rPr lang="en-US" dirty="0"/>
              <a:t>t</a:t>
            </a:r>
            <a:r>
              <a:rPr lang="en-US" dirty="0" smtClean="0"/>
              <a:t>=1</a:t>
            </a:r>
            <a:endParaRPr lang="en-US" dirty="0"/>
          </a:p>
        </p:txBody>
      </p:sp>
      <p:cxnSp>
        <p:nvCxnSpPr>
          <p:cNvPr id="11" name="Straight Arrow Connector 10"/>
          <p:cNvCxnSpPr>
            <a:stCxn id="3" idx="0"/>
            <a:endCxn id="7" idx="2"/>
          </p:cNvCxnSpPr>
          <p:nvPr/>
        </p:nvCxnSpPr>
        <p:spPr>
          <a:xfrm flipV="1">
            <a:off x="7641492" y="3392004"/>
            <a:ext cx="0" cy="4395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653653" y="4460176"/>
            <a:ext cx="0" cy="4395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893915" y="4879447"/>
            <a:ext cx="1495152" cy="62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Caption</a:t>
            </a:r>
            <a:endParaRPr lang="en-US" dirty="0"/>
          </a:p>
        </p:txBody>
      </p:sp>
      <p:sp>
        <p:nvSpPr>
          <p:cNvPr id="16" name="TextBox 15"/>
          <p:cNvSpPr txBox="1"/>
          <p:nvPr/>
        </p:nvSpPr>
        <p:spPr>
          <a:xfrm>
            <a:off x="7725753" y="3427135"/>
            <a:ext cx="631767" cy="369332"/>
          </a:xfrm>
          <a:prstGeom prst="rect">
            <a:avLst/>
          </a:prstGeom>
          <a:noFill/>
        </p:spPr>
        <p:txBody>
          <a:bodyPr wrap="square" rtlCol="0">
            <a:spAutoFit/>
          </a:bodyPr>
          <a:lstStyle/>
          <a:p>
            <a:r>
              <a:rPr lang="en-US" dirty="0" smtClean="0"/>
              <a:t>256</a:t>
            </a:r>
            <a:endParaRPr lang="en-US" dirty="0"/>
          </a:p>
        </p:txBody>
      </p:sp>
      <p:sp>
        <p:nvSpPr>
          <p:cNvPr id="17" name="TextBox 16"/>
          <p:cNvSpPr txBox="1"/>
          <p:nvPr/>
        </p:nvSpPr>
        <p:spPr>
          <a:xfrm>
            <a:off x="7725753" y="4495307"/>
            <a:ext cx="783764" cy="369332"/>
          </a:xfrm>
          <a:prstGeom prst="rect">
            <a:avLst/>
          </a:prstGeom>
          <a:noFill/>
        </p:spPr>
        <p:txBody>
          <a:bodyPr wrap="square" rtlCol="0">
            <a:spAutoFit/>
          </a:bodyPr>
          <a:lstStyle/>
          <a:p>
            <a:r>
              <a:rPr lang="en-US" dirty="0" smtClean="0"/>
              <a:t>8253</a:t>
            </a:r>
            <a:endParaRPr lang="en-US" dirty="0"/>
          </a:p>
        </p:txBody>
      </p:sp>
    </p:spTree>
    <p:extLst>
      <p:ext uri="{BB962C8B-B14F-4D97-AF65-F5344CB8AC3E}">
        <p14:creationId xmlns:p14="http://schemas.microsoft.com/office/powerpoint/2010/main" val="41199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Sequence Model</a:t>
            </a:r>
          </a:p>
        </p:txBody>
      </p:sp>
      <p:pic>
        <p:nvPicPr>
          <p:cNvPr id="4" name="Content Placeholder 3"/>
          <p:cNvPicPr>
            <a:picLocks noGrp="1" noChangeAspect="1"/>
          </p:cNvPicPr>
          <p:nvPr>
            <p:ph idx="1"/>
          </p:nvPr>
        </p:nvPicPr>
        <p:blipFill>
          <a:blip r:embed="rId2"/>
          <a:stretch>
            <a:fillRect/>
          </a:stretch>
        </p:blipFill>
        <p:spPr>
          <a:xfrm>
            <a:off x="609600" y="2209800"/>
            <a:ext cx="5791200" cy="3677234"/>
          </a:xfrm>
          <a:prstGeom prst="rect">
            <a:avLst/>
          </a:prstGeom>
        </p:spPr>
      </p:pic>
      <p:pic>
        <p:nvPicPr>
          <p:cNvPr id="4098" name="Picture 2" descr="A complete mod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877" y="1294015"/>
            <a:ext cx="3402271" cy="514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5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sp>
        <p:nvSpPr>
          <p:cNvPr id="3" name="Content Placeholder 2"/>
          <p:cNvSpPr>
            <a:spLocks noGrp="1"/>
          </p:cNvSpPr>
          <p:nvPr>
            <p:ph sz="half" idx="2"/>
          </p:nvPr>
        </p:nvSpPr>
        <p:spPr>
          <a:xfrm>
            <a:off x="609599" y="2128127"/>
            <a:ext cx="8179837" cy="3395595"/>
          </a:xfrm>
        </p:spPr>
        <p:txBody>
          <a:bodyPr/>
          <a:lstStyle/>
          <a:p>
            <a:r>
              <a:rPr lang="en-US" dirty="0" smtClean="0"/>
              <a:t>Loss function: cross-entropy which is the sum of all losses over all time steps except the ending word of the caption;</a:t>
            </a:r>
          </a:p>
          <a:p>
            <a:r>
              <a:rPr lang="en-US" dirty="0"/>
              <a:t>Metrics: categorical </a:t>
            </a:r>
            <a:r>
              <a:rPr lang="en-US" dirty="0" smtClean="0"/>
              <a:t>accuracy;</a:t>
            </a:r>
          </a:p>
          <a:p>
            <a:r>
              <a:rPr lang="en-US" dirty="0" smtClean="0"/>
              <a:t>Optimization: Nadam;</a:t>
            </a:r>
          </a:p>
          <a:p>
            <a:r>
              <a:rPr lang="en-US" dirty="0" smtClean="0"/>
              <a:t>Just use the first 1500 captions to train this model in order to reduce the task complexity at the cost of performance;</a:t>
            </a:r>
          </a:p>
          <a:p>
            <a:r>
              <a:rPr lang="en-US" dirty="0" smtClean="0"/>
              <a:t>In word embedding phase, generate the next word matrix and padded sequence for each caption of the train image; </a:t>
            </a:r>
            <a:endParaRPr lang="en-US" dirty="0"/>
          </a:p>
        </p:txBody>
      </p:sp>
    </p:spTree>
    <p:extLst>
      <p:ext uri="{BB962C8B-B14F-4D97-AF65-F5344CB8AC3E}">
        <p14:creationId xmlns:p14="http://schemas.microsoft.com/office/powerpoint/2010/main" val="22237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Inference Phase</a:t>
            </a:r>
          </a:p>
        </p:txBody>
      </p:sp>
      <p:sp>
        <p:nvSpPr>
          <p:cNvPr id="3" name="Content Placeholder 2"/>
          <p:cNvSpPr>
            <a:spLocks noGrp="1"/>
          </p:cNvSpPr>
          <p:nvPr>
            <p:ph idx="1"/>
          </p:nvPr>
        </p:nvSpPr>
        <p:spPr>
          <a:xfrm>
            <a:off x="609600" y="2161592"/>
            <a:ext cx="10972800" cy="3642049"/>
          </a:xfrm>
        </p:spPr>
        <p:txBody>
          <a:bodyPr>
            <a:noAutofit/>
          </a:bodyPr>
          <a:lstStyle/>
          <a:p>
            <a:pPr marL="109728" indent="0">
              <a:buNone/>
            </a:pPr>
            <a:r>
              <a:rPr lang="en-US" sz="2000" b="1" dirty="0" smtClean="0"/>
              <a:t>After </a:t>
            </a:r>
            <a:r>
              <a:rPr lang="en-US" sz="2000" b="1" dirty="0"/>
              <a:t>training </a:t>
            </a:r>
            <a:r>
              <a:rPr lang="en-US" sz="2000" b="1" dirty="0" smtClean="0"/>
              <a:t>phase, </a:t>
            </a:r>
            <a:r>
              <a:rPr lang="en-US" sz="2000" b="1" dirty="0"/>
              <a:t>we </a:t>
            </a:r>
            <a:r>
              <a:rPr lang="en-US" sz="2000" b="1" dirty="0" smtClean="0"/>
              <a:t>have found </a:t>
            </a:r>
            <a:r>
              <a:rPr lang="en-US" sz="2000" b="1" dirty="0"/>
              <a:t>the best estimation of model’s parameters to </a:t>
            </a:r>
            <a:r>
              <a:rPr lang="en-US" sz="2000" b="1" dirty="0" smtClean="0"/>
              <a:t>maximize </a:t>
            </a:r>
            <a:r>
              <a:rPr lang="en-US" sz="2000" b="1" dirty="0"/>
              <a:t>the probability of the correct description given the </a:t>
            </a:r>
            <a:r>
              <a:rPr lang="en-US" sz="2000" b="1" dirty="0" smtClean="0"/>
              <a:t>image. Then we use this trained model to generate captions for each test image. The procedures are given as followed: </a:t>
            </a:r>
            <a:endParaRPr lang="en-US" sz="2000" b="1" dirty="0"/>
          </a:p>
          <a:p>
            <a:pPr marL="566928" indent="-457200">
              <a:buFont typeface="+mj-lt"/>
              <a:buAutoNum type="arabicPeriod"/>
            </a:pPr>
            <a:r>
              <a:rPr lang="en-US" sz="2000" dirty="0" smtClean="0"/>
              <a:t>Use VGG16 and ReLU to extract image feature vectors which serve as the input of LSTM model at time step t=0.</a:t>
            </a:r>
            <a:r>
              <a:rPr lang="en-US" sz="2000" dirty="0"/>
              <a:t> </a:t>
            </a:r>
            <a:r>
              <a:rPr lang="en-US" sz="2000" dirty="0" smtClean="0"/>
              <a:t>Then c</a:t>
            </a:r>
            <a:r>
              <a:rPr lang="en-US" sz="2000" dirty="0" smtClean="0"/>
              <a:t>hoose </a:t>
            </a:r>
            <a:r>
              <a:rPr lang="en-US" sz="2000" dirty="0"/>
              <a:t>the first word </a:t>
            </a:r>
            <a:r>
              <a:rPr lang="en-US" sz="2000" dirty="0" smtClean="0"/>
              <a:t>with </a:t>
            </a:r>
            <a:r>
              <a:rPr lang="en-US" sz="2000" dirty="0"/>
              <a:t>the highest </a:t>
            </a:r>
            <a:r>
              <a:rPr lang="en-US" sz="2000" dirty="0" smtClean="0"/>
              <a:t>conditional probability.</a:t>
            </a:r>
            <a:endParaRPr lang="en-US" sz="2000" dirty="0"/>
          </a:p>
          <a:p>
            <a:pPr marL="566928" indent="-457200">
              <a:buFont typeface="+mj-lt"/>
              <a:buAutoNum type="arabicPeriod"/>
            </a:pPr>
            <a:r>
              <a:rPr lang="en-US" sz="2000" dirty="0" smtClean="0"/>
              <a:t>Embed </a:t>
            </a:r>
            <a:r>
              <a:rPr lang="en-US" sz="2000" dirty="0"/>
              <a:t>this first generated word </a:t>
            </a:r>
            <a:r>
              <a:rPr lang="en-US" sz="2000" dirty="0" smtClean="0"/>
              <a:t>to produce </a:t>
            </a:r>
            <a:r>
              <a:rPr lang="en-US" sz="2000" dirty="0"/>
              <a:t>a word </a:t>
            </a:r>
            <a:r>
              <a:rPr lang="en-US" sz="2000" dirty="0" smtClean="0"/>
              <a:t>embedding. </a:t>
            </a:r>
            <a:r>
              <a:rPr lang="en-US" sz="2000" dirty="0"/>
              <a:t>Then the Sequence Model (LSTM</a:t>
            </a:r>
            <a:r>
              <a:rPr lang="en-US" sz="2000" dirty="0" smtClean="0"/>
              <a:t>) take this </a:t>
            </a:r>
            <a:r>
              <a:rPr lang="en-US" sz="2000" dirty="0"/>
              <a:t>word embedding </a:t>
            </a:r>
            <a:r>
              <a:rPr lang="en-US" sz="2000" dirty="0" smtClean="0"/>
              <a:t>as input at time step </a:t>
            </a:r>
            <a:r>
              <a:rPr lang="en-US" sz="2000" dirty="0"/>
              <a:t>t=1. It will </a:t>
            </a:r>
            <a:r>
              <a:rPr lang="en-US" sz="2000" dirty="0" smtClean="0"/>
              <a:t>generate </a:t>
            </a:r>
            <a:r>
              <a:rPr lang="en-US" sz="2000" dirty="0"/>
              <a:t>the </a:t>
            </a:r>
            <a:r>
              <a:rPr lang="en-US" sz="2000" dirty="0" smtClean="0"/>
              <a:t>probability density of </a:t>
            </a:r>
            <a:r>
              <a:rPr lang="en-US" sz="2000" dirty="0"/>
              <a:t>the second word.</a:t>
            </a:r>
          </a:p>
          <a:p>
            <a:pPr marL="566928" indent="-457200">
              <a:buFont typeface="+mj-lt"/>
              <a:buAutoNum type="arabicPeriod"/>
            </a:pPr>
            <a:r>
              <a:rPr lang="en-US" sz="2000" dirty="0"/>
              <a:t>Repeat </a:t>
            </a:r>
            <a:r>
              <a:rPr lang="en-US" sz="2000" dirty="0" smtClean="0"/>
              <a:t>process 2 </a:t>
            </a:r>
            <a:r>
              <a:rPr lang="en-US" sz="2000" dirty="0"/>
              <a:t>until the end-of-sentence word </a:t>
            </a:r>
            <a:r>
              <a:rPr lang="en-US" sz="2000" dirty="0" smtClean="0"/>
              <a:t>(“&lt;end&gt;”</a:t>
            </a:r>
            <a:r>
              <a:rPr lang="en-US" sz="2000" dirty="0" smtClean="0"/>
              <a:t>) </a:t>
            </a:r>
            <a:r>
              <a:rPr lang="en-US" sz="2000" dirty="0"/>
              <a:t>is generated or the maximum of </a:t>
            </a:r>
            <a:r>
              <a:rPr lang="en-US" sz="2000" dirty="0" smtClean="0"/>
              <a:t>length (40) </a:t>
            </a:r>
            <a:r>
              <a:rPr lang="en-US" sz="2000" dirty="0"/>
              <a:t>is reached</a:t>
            </a:r>
            <a:r>
              <a:rPr lang="en-US" sz="2000" dirty="0" smtClean="0"/>
              <a:t>. Output the predicted caption for this test image.</a:t>
            </a:r>
          </a:p>
          <a:p>
            <a:pPr marL="566928" indent="-457200">
              <a:buFont typeface="+mj-lt"/>
              <a:buAutoNum type="arabicPeriod"/>
            </a:pPr>
            <a:r>
              <a:rPr lang="en-US" sz="2000" dirty="0" smtClean="0"/>
              <a:t>Repeat process 1-3 for each test image. Evaluate the model performance.</a:t>
            </a:r>
            <a:endParaRPr lang="en-US" sz="2000" dirty="0"/>
          </a:p>
        </p:txBody>
      </p:sp>
    </p:spTree>
    <p:extLst>
      <p:ext uri="{BB962C8B-B14F-4D97-AF65-F5344CB8AC3E}">
        <p14:creationId xmlns:p14="http://schemas.microsoft.com/office/powerpoint/2010/main" val="415534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1: Great </a:t>
            </a:r>
            <a:r>
              <a:rPr lang="en-US" dirty="0"/>
              <a:t>Challenges of Reproducible Training of CNNs</a:t>
            </a:r>
          </a:p>
        </p:txBody>
      </p:sp>
      <p:sp>
        <p:nvSpPr>
          <p:cNvPr id="3" name="Content Placeholder 2"/>
          <p:cNvSpPr>
            <a:spLocks noGrp="1"/>
          </p:cNvSpPr>
          <p:nvPr>
            <p:ph idx="1"/>
          </p:nvPr>
        </p:nvSpPr>
        <p:spPr/>
        <p:txBody>
          <a:bodyPr/>
          <a:lstStyle/>
          <a:p>
            <a:r>
              <a:rPr lang="en-US" dirty="0"/>
              <a:t>Achieve ZERO training </a:t>
            </a:r>
            <a:r>
              <a:rPr lang="en-US" dirty="0" smtClean="0"/>
              <a:t>error in </a:t>
            </a:r>
            <a:r>
              <a:rPr lang="en-US" dirty="0"/>
              <a:t>standard and randomized experiments</a:t>
            </a:r>
            <a:r>
              <a:rPr lang="en-US" dirty="0" smtClean="0"/>
              <a:t>.</a:t>
            </a:r>
          </a:p>
          <a:p>
            <a:pPr marL="109728" indent="0">
              <a:buNone/>
            </a:pPr>
            <a:endParaRPr lang="en-US" dirty="0" smtClean="0"/>
          </a:p>
        </p:txBody>
      </p:sp>
      <p:pic>
        <p:nvPicPr>
          <p:cNvPr id="5" name="Picture 4"/>
          <p:cNvPicPr>
            <a:picLocks noChangeAspect="1"/>
          </p:cNvPicPr>
          <p:nvPr/>
        </p:nvPicPr>
        <p:blipFill>
          <a:blip r:embed="rId3"/>
          <a:stretch>
            <a:fillRect/>
          </a:stretch>
        </p:blipFill>
        <p:spPr>
          <a:xfrm>
            <a:off x="991723" y="2773420"/>
            <a:ext cx="3222439" cy="2904173"/>
          </a:xfrm>
          <a:prstGeom prst="rect">
            <a:avLst/>
          </a:prstGeom>
        </p:spPr>
      </p:pic>
      <p:sp>
        <p:nvSpPr>
          <p:cNvPr id="6" name="Rectangle 5"/>
          <p:cNvSpPr/>
          <p:nvPr/>
        </p:nvSpPr>
        <p:spPr>
          <a:xfrm>
            <a:off x="4214162" y="3147493"/>
            <a:ext cx="7368238" cy="2585323"/>
          </a:xfrm>
          <a:prstGeom prst="rect">
            <a:avLst/>
          </a:prstGeom>
        </p:spPr>
        <p:txBody>
          <a:bodyPr wrap="square">
            <a:spAutoFit/>
          </a:bodyPr>
          <a:lstStyle/>
          <a:p>
            <a:pPr marL="285750" indent="-285750">
              <a:buFont typeface="Arial" panose="020B0604020202020204" pitchFamily="34" charset="0"/>
              <a:buChar char="•"/>
            </a:pPr>
            <a:r>
              <a:rPr lang="en-US" b="1" dirty="0">
                <a:latin typeface="NimbusRomNo9L-Medi"/>
              </a:rPr>
              <a:t>True labels</a:t>
            </a:r>
            <a:r>
              <a:rPr lang="en-US" dirty="0">
                <a:latin typeface="NimbusRomNo9L-Regu"/>
              </a:rPr>
              <a:t>: the original dataset without </a:t>
            </a:r>
            <a:r>
              <a:rPr lang="en-US" dirty="0" smtClean="0">
                <a:latin typeface="NimbusRomNo9L-Regu"/>
              </a:rPr>
              <a:t>modification.</a:t>
            </a:r>
          </a:p>
          <a:p>
            <a:pPr marL="285750" indent="-285750">
              <a:buFont typeface="Arial" panose="020B0604020202020204" pitchFamily="34" charset="0"/>
              <a:buChar char="•"/>
            </a:pPr>
            <a:r>
              <a:rPr lang="en-US" b="1" dirty="0" smtClean="0">
                <a:latin typeface="NimbusRomNo9L-Medi"/>
              </a:rPr>
              <a:t>Random </a:t>
            </a:r>
            <a:r>
              <a:rPr lang="en-US" b="1" dirty="0">
                <a:latin typeface="NimbusRomNo9L-Medi"/>
              </a:rPr>
              <a:t>labels</a:t>
            </a:r>
            <a:r>
              <a:rPr lang="en-US" dirty="0">
                <a:latin typeface="NimbusRomNo9L-Regu"/>
              </a:rPr>
              <a:t>: all the labels are replaced with random </a:t>
            </a:r>
            <a:r>
              <a:rPr lang="en-US" dirty="0" smtClean="0">
                <a:latin typeface="NimbusRomNo9L-Regu"/>
              </a:rPr>
              <a:t>ones.</a:t>
            </a:r>
          </a:p>
          <a:p>
            <a:pPr marL="285750" indent="-285750">
              <a:buFont typeface="Arial" panose="020B0604020202020204" pitchFamily="34" charset="0"/>
              <a:buChar char="•"/>
            </a:pPr>
            <a:r>
              <a:rPr lang="en-US" b="1" dirty="0" smtClean="0">
                <a:latin typeface="NimbusRomNo9L-Medi"/>
              </a:rPr>
              <a:t>Shuffled </a:t>
            </a:r>
            <a:r>
              <a:rPr lang="en-US" b="1" dirty="0">
                <a:latin typeface="NimbusRomNo9L-Medi"/>
              </a:rPr>
              <a:t>pixels</a:t>
            </a:r>
            <a:r>
              <a:rPr lang="en-US" dirty="0">
                <a:latin typeface="NimbusRomNo9L-Regu"/>
              </a:rPr>
              <a:t>: a random permutation of the pixels is chosen and then the same </a:t>
            </a:r>
            <a:r>
              <a:rPr lang="en-US" dirty="0" smtClean="0">
                <a:latin typeface="NimbusRomNo9L-Regu"/>
              </a:rPr>
              <a:t>permutation is </a:t>
            </a:r>
            <a:r>
              <a:rPr lang="en-US" dirty="0">
                <a:latin typeface="NimbusRomNo9L-Regu"/>
              </a:rPr>
              <a:t>applied to all the images in both training and test </a:t>
            </a:r>
            <a:r>
              <a:rPr lang="en-US" dirty="0" smtClean="0">
                <a:latin typeface="NimbusRomNo9L-Regu"/>
              </a:rPr>
              <a:t>set.</a:t>
            </a:r>
          </a:p>
          <a:p>
            <a:pPr marL="285750" indent="-285750">
              <a:buFont typeface="Arial" panose="020B0604020202020204" pitchFamily="34" charset="0"/>
              <a:buChar char="•"/>
            </a:pPr>
            <a:r>
              <a:rPr lang="en-US" b="1" dirty="0" smtClean="0">
                <a:latin typeface="NimbusRomNo9L-Medi"/>
              </a:rPr>
              <a:t>Random </a:t>
            </a:r>
            <a:r>
              <a:rPr lang="en-US" b="1" dirty="0">
                <a:latin typeface="NimbusRomNo9L-Medi"/>
              </a:rPr>
              <a:t>pixels</a:t>
            </a:r>
            <a:r>
              <a:rPr lang="en-US" dirty="0">
                <a:latin typeface="NimbusRomNo9L-Regu"/>
              </a:rPr>
              <a:t>: a different random permutation is applied to each image </a:t>
            </a:r>
            <a:r>
              <a:rPr lang="en-US" dirty="0" smtClean="0">
                <a:latin typeface="NimbusRomNo9L-Regu"/>
              </a:rPr>
              <a:t>independently.</a:t>
            </a:r>
          </a:p>
          <a:p>
            <a:pPr marL="285750" indent="-285750">
              <a:buFont typeface="Arial" panose="020B0604020202020204" pitchFamily="34" charset="0"/>
              <a:buChar char="•"/>
            </a:pPr>
            <a:r>
              <a:rPr lang="en-US" b="1" dirty="0" smtClean="0">
                <a:latin typeface="NimbusRomNo9L-Medi"/>
              </a:rPr>
              <a:t>Gaussian</a:t>
            </a:r>
            <a:r>
              <a:rPr lang="en-US" dirty="0">
                <a:latin typeface="NimbusRomNo9L-Regu"/>
              </a:rPr>
              <a:t>: A Gaussian distribution </a:t>
            </a:r>
            <a:r>
              <a:rPr lang="en-US" dirty="0" smtClean="0">
                <a:latin typeface="NimbusRomNo9L-Regu"/>
              </a:rPr>
              <a:t>is </a:t>
            </a:r>
            <a:r>
              <a:rPr lang="en-US" dirty="0">
                <a:latin typeface="NimbusRomNo9L-Regu"/>
              </a:rPr>
              <a:t>used to generate random pixels for each image.</a:t>
            </a:r>
            <a:endParaRPr lang="en-US" dirty="0"/>
          </a:p>
        </p:txBody>
      </p:sp>
      <p:sp>
        <p:nvSpPr>
          <p:cNvPr id="7" name="TextBox 6"/>
          <p:cNvSpPr txBox="1"/>
          <p:nvPr/>
        </p:nvSpPr>
        <p:spPr>
          <a:xfrm>
            <a:off x="1920240" y="5677593"/>
            <a:ext cx="1704109" cy="369332"/>
          </a:xfrm>
          <a:prstGeom prst="rect">
            <a:avLst/>
          </a:prstGeom>
          <a:noFill/>
        </p:spPr>
        <p:txBody>
          <a:bodyPr wrap="square" rtlCol="0">
            <a:spAutoFit/>
          </a:bodyPr>
          <a:lstStyle/>
          <a:p>
            <a:r>
              <a:rPr lang="en-US" dirty="0" smtClean="0"/>
              <a:t>Original result</a:t>
            </a:r>
            <a:endParaRPr lang="en-US" dirty="0"/>
          </a:p>
        </p:txBody>
      </p:sp>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method</a:t>
            </a:r>
            <a:endParaRPr lang="en-US" dirty="0"/>
          </a:p>
        </p:txBody>
      </p:sp>
      <p:sp>
        <p:nvSpPr>
          <p:cNvPr id="4" name="Text Placeholder 3"/>
          <p:cNvSpPr>
            <a:spLocks noGrp="1"/>
          </p:cNvSpPr>
          <p:nvPr>
            <p:ph sz="half" idx="1"/>
          </p:nvPr>
        </p:nvSpPr>
        <p:spPr/>
        <p:txBody>
          <a:bodyPr>
            <a:normAutofit/>
          </a:bodyPr>
          <a:lstStyle/>
          <a:p>
            <a:endParaRPr lang="en-US" dirty="0" smtClean="0"/>
          </a:p>
          <a:p>
            <a:endParaRPr lang="en-US" dirty="0"/>
          </a:p>
        </p:txBody>
      </p:sp>
      <p:sp>
        <p:nvSpPr>
          <p:cNvPr id="3" name="Content Placeholder 2"/>
          <p:cNvSpPr>
            <a:spLocks noGrp="1"/>
          </p:cNvSpPr>
          <p:nvPr>
            <p:ph sz="half" idx="2"/>
          </p:nvPr>
        </p:nvSpPr>
        <p:spPr>
          <a:xfrm>
            <a:off x="609599" y="2128127"/>
            <a:ext cx="8179837" cy="4104722"/>
          </a:xfrm>
        </p:spPr>
        <p:txBody>
          <a:bodyPr>
            <a:normAutofit/>
          </a:bodyPr>
          <a:lstStyle/>
          <a:p>
            <a:r>
              <a:rPr lang="en-US" dirty="0"/>
              <a:t>The Bilingual Evaluation Understudy Score, or BLEU for short, is a metric for evaluating a generated sentence to a reference sentence</a:t>
            </a:r>
            <a:r>
              <a:rPr lang="en-US" dirty="0" smtClean="0"/>
              <a:t>.</a:t>
            </a:r>
          </a:p>
          <a:p>
            <a:r>
              <a:rPr lang="en-US" dirty="0"/>
              <a:t>The primary programming task for a BLEU </a:t>
            </a:r>
            <a:r>
              <a:rPr lang="en-US" dirty="0" smtClean="0"/>
              <a:t>implementer </a:t>
            </a:r>
            <a:r>
              <a:rPr lang="en-US" dirty="0"/>
              <a:t>is to compare n-grams of the candidate with the n-grams of the reference translation and count the number of matches. These matches are position-independent. The more the matches, the better the candidate translation is</a:t>
            </a:r>
            <a:r>
              <a:rPr lang="en-US" dirty="0" smtClean="0"/>
              <a:t>.</a:t>
            </a:r>
          </a:p>
          <a:p>
            <a:r>
              <a:rPr lang="en-US" dirty="0"/>
              <a:t>The BLEU metric ranges from 0 to 1. Few translations will attain a score of 1 unless they are identical to a reference translation. For this reason, even a human translator will not necessarily score 1. […] on a test corpus of about 500 sentences (40 general news stories), a human translator scored 0.3468 against four references and scored 0.2571 against two references.</a:t>
            </a:r>
          </a:p>
        </p:txBody>
      </p:sp>
    </p:spTree>
    <p:extLst>
      <p:ext uri="{BB962C8B-B14F-4D97-AF65-F5344CB8AC3E}">
        <p14:creationId xmlns:p14="http://schemas.microsoft.com/office/powerpoint/2010/main" val="98583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579802327"/>
              </p:ext>
            </p:extLst>
          </p:nvPr>
        </p:nvGraphicFramePr>
        <p:xfrm>
          <a:off x="609600" y="2249425"/>
          <a:ext cx="4076930" cy="867866"/>
        </p:xfrm>
        <a:graphic>
          <a:graphicData uri="http://schemas.openxmlformats.org/drawingml/2006/table">
            <a:tbl>
              <a:tblPr/>
              <a:tblGrid>
                <a:gridCol w="2038465">
                  <a:extLst>
                    <a:ext uri="{9D8B030D-6E8A-4147-A177-3AD203B41FA5}">
                      <a16:colId xmlns:a16="http://schemas.microsoft.com/office/drawing/2014/main" val="3452683519"/>
                    </a:ext>
                  </a:extLst>
                </a:gridCol>
                <a:gridCol w="2038465">
                  <a:extLst>
                    <a:ext uri="{9D8B030D-6E8A-4147-A177-3AD203B41FA5}">
                      <a16:colId xmlns:a16="http://schemas.microsoft.com/office/drawing/2014/main" val="2619563102"/>
                    </a:ext>
                  </a:extLst>
                </a:gridCol>
              </a:tblGrid>
              <a:tr h="433933">
                <a:tc>
                  <a:txBody>
                    <a:bodyPr/>
                    <a:lstStyle/>
                    <a:p>
                      <a:r>
                        <a:rPr lang="en-US" sz="1800" b="1" dirty="0">
                          <a:effectLst/>
                        </a:rPr>
                        <a:t>Metric</a:t>
                      </a: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b="1" dirty="0" smtClean="0">
                          <a:effectLst/>
                        </a:rPr>
                        <a:t>Our</a:t>
                      </a:r>
                      <a:r>
                        <a:rPr lang="en-US" sz="1800" b="1" baseline="0" dirty="0" smtClean="0">
                          <a:effectLst/>
                        </a:rPr>
                        <a:t> </a:t>
                      </a:r>
                      <a:r>
                        <a:rPr lang="en-US" sz="1800" b="1" dirty="0" smtClean="0">
                          <a:effectLst/>
                        </a:rPr>
                        <a:t> </a:t>
                      </a:r>
                      <a:r>
                        <a:rPr lang="en-US" sz="1800" b="1" dirty="0">
                          <a:effectLst/>
                        </a:rPr>
                        <a:t>Model</a:t>
                      </a: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82050881"/>
                  </a:ext>
                </a:extLst>
              </a:tr>
              <a:tr h="433933">
                <a:tc>
                  <a:txBody>
                    <a:bodyPr/>
                    <a:lstStyle/>
                    <a:p>
                      <a:r>
                        <a:rPr lang="en-US" sz="1800" dirty="0" smtClean="0">
                          <a:effectLst/>
                        </a:rPr>
                        <a:t>BLEU</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0.48</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407754045"/>
                  </a:ext>
                </a:extLst>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487" y="3286445"/>
            <a:ext cx="3405155" cy="2267833"/>
          </a:xfrm>
          <a:prstGeom prst="rect">
            <a:avLst/>
          </a:prstGeom>
        </p:spPr>
      </p:pic>
      <p:sp>
        <p:nvSpPr>
          <p:cNvPr id="5" name="TextBox 4"/>
          <p:cNvSpPr txBox="1"/>
          <p:nvPr/>
        </p:nvSpPr>
        <p:spPr>
          <a:xfrm>
            <a:off x="945487" y="5706381"/>
            <a:ext cx="3906416" cy="646331"/>
          </a:xfrm>
          <a:prstGeom prst="rect">
            <a:avLst/>
          </a:prstGeom>
          <a:noFill/>
        </p:spPr>
        <p:txBody>
          <a:bodyPr wrap="square" rtlCol="0">
            <a:spAutoFit/>
          </a:bodyPr>
          <a:lstStyle/>
          <a:p>
            <a:r>
              <a:rPr lang="en-US" dirty="0" smtClean="0"/>
              <a:t>A good example: The </a:t>
            </a:r>
            <a:r>
              <a:rPr lang="en-US" dirty="0"/>
              <a:t>brown dog is running through the grass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978" y="2031693"/>
            <a:ext cx="2447342" cy="3674688"/>
          </a:xfrm>
          <a:prstGeom prst="rect">
            <a:avLst/>
          </a:prstGeom>
        </p:spPr>
      </p:pic>
      <p:sp>
        <p:nvSpPr>
          <p:cNvPr id="8" name="TextBox 7"/>
          <p:cNvSpPr txBox="1"/>
          <p:nvPr/>
        </p:nvSpPr>
        <p:spPr>
          <a:xfrm>
            <a:off x="7936715" y="2589377"/>
            <a:ext cx="2868133" cy="2862322"/>
          </a:xfrm>
          <a:prstGeom prst="rect">
            <a:avLst/>
          </a:prstGeom>
          <a:noFill/>
        </p:spPr>
        <p:txBody>
          <a:bodyPr wrap="square" rtlCol="0">
            <a:spAutoFit/>
          </a:bodyPr>
          <a:lstStyle/>
          <a:p>
            <a:r>
              <a:rPr lang="en-US" dirty="0" smtClean="0"/>
              <a:t>A bad example: Three </a:t>
            </a:r>
            <a:r>
              <a:rPr lang="en-US" dirty="0"/>
              <a:t>football players in red team and team </a:t>
            </a:r>
            <a:r>
              <a:rPr lang="en-US" dirty="0" err="1"/>
              <a:t>team</a:t>
            </a:r>
            <a:r>
              <a:rPr lang="en-US" dirty="0"/>
              <a:t> </a:t>
            </a:r>
            <a:r>
              <a:rPr lang="en-US" dirty="0" err="1"/>
              <a:t>team</a:t>
            </a:r>
            <a:r>
              <a:rPr lang="en-US" dirty="0"/>
              <a:t> uniforms team and team </a:t>
            </a:r>
            <a:r>
              <a:rPr lang="en-US" dirty="0" err="1"/>
              <a:t>team</a:t>
            </a:r>
            <a:r>
              <a:rPr lang="en-US" dirty="0"/>
              <a:t> uniforms team and team </a:t>
            </a:r>
            <a:r>
              <a:rPr lang="en-US" dirty="0" err="1"/>
              <a:t>team</a:t>
            </a:r>
            <a:r>
              <a:rPr lang="en-US" dirty="0"/>
              <a:t> and team </a:t>
            </a:r>
            <a:r>
              <a:rPr lang="en-US" dirty="0" err="1"/>
              <a:t>team</a:t>
            </a:r>
            <a:r>
              <a:rPr lang="en-US" dirty="0"/>
              <a:t> and team </a:t>
            </a:r>
            <a:r>
              <a:rPr lang="en-US" dirty="0" err="1"/>
              <a:t>team</a:t>
            </a:r>
            <a:r>
              <a:rPr lang="en-US" dirty="0"/>
              <a:t> </a:t>
            </a:r>
            <a:r>
              <a:rPr lang="en-US" dirty="0" err="1"/>
              <a:t>team</a:t>
            </a:r>
            <a:r>
              <a:rPr lang="en-US" dirty="0"/>
              <a:t> and team </a:t>
            </a:r>
            <a:r>
              <a:rPr lang="en-US" dirty="0" err="1"/>
              <a:t>team</a:t>
            </a:r>
            <a:r>
              <a:rPr lang="en-US" dirty="0"/>
              <a:t> and team </a:t>
            </a:r>
            <a:r>
              <a:rPr lang="en-US" dirty="0" err="1"/>
              <a:t>team</a:t>
            </a:r>
            <a:r>
              <a:rPr lang="en-US" dirty="0"/>
              <a:t> </a:t>
            </a:r>
            <a:r>
              <a:rPr lang="en-US" dirty="0" err="1"/>
              <a:t>team</a:t>
            </a:r>
            <a:r>
              <a:rPr lang="en-US" dirty="0"/>
              <a:t> and red team uniforms </a:t>
            </a:r>
            <a:r>
              <a:rPr lang="en-US" dirty="0" smtClean="0"/>
              <a:t>team.</a:t>
            </a:r>
            <a:endParaRPr lang="en-US" dirty="0"/>
          </a:p>
        </p:txBody>
      </p:sp>
    </p:spTree>
    <p:extLst>
      <p:ext uri="{BB962C8B-B14F-4D97-AF65-F5344CB8AC3E}">
        <p14:creationId xmlns:p14="http://schemas.microsoft.com/office/powerpoint/2010/main" val="338913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 parameter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91696519"/>
              </p:ext>
            </p:extLst>
          </p:nvPr>
        </p:nvGraphicFramePr>
        <p:xfrm>
          <a:off x="1005147" y="2375045"/>
          <a:ext cx="8153400" cy="2514600"/>
        </p:xfrm>
        <a:graphic>
          <a:graphicData uri="http://schemas.openxmlformats.org/drawingml/2006/table">
            <a:tbl>
              <a:tblPr/>
              <a:tblGrid>
                <a:gridCol w="4076700">
                  <a:extLst>
                    <a:ext uri="{9D8B030D-6E8A-4147-A177-3AD203B41FA5}">
                      <a16:colId xmlns:a16="http://schemas.microsoft.com/office/drawing/2014/main" val="2084753670"/>
                    </a:ext>
                  </a:extLst>
                </a:gridCol>
                <a:gridCol w="4076700">
                  <a:extLst>
                    <a:ext uri="{9D8B030D-6E8A-4147-A177-3AD203B41FA5}">
                      <a16:colId xmlns:a16="http://schemas.microsoft.com/office/drawing/2014/main" val="1084523283"/>
                    </a:ext>
                  </a:extLst>
                </a:gridCol>
              </a:tblGrid>
              <a:tr h="0">
                <a:tc>
                  <a:txBody>
                    <a:bodyPr/>
                    <a:lstStyle/>
                    <a:p>
                      <a:r>
                        <a:rPr lang="en-US" sz="2000" b="1">
                          <a:effectLst/>
                        </a:rPr>
                        <a:t>Hyperparameter</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2000" b="1">
                          <a:effectLst/>
                        </a:rPr>
                        <a:t>Value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114606758"/>
                  </a:ext>
                </a:extLst>
              </a:tr>
              <a:tr h="0">
                <a:tc>
                  <a:txBody>
                    <a:bodyPr/>
                    <a:lstStyle/>
                    <a:p>
                      <a:r>
                        <a:rPr lang="en-US" sz="2000" dirty="0">
                          <a:effectLst/>
                        </a:rPr>
                        <a:t>Batch size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2000" dirty="0" smtClean="0">
                          <a:effectLst/>
                        </a:rPr>
                        <a:t>512</a:t>
                      </a:r>
                      <a:endParaRPr lang="en-US" sz="2000"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525146116"/>
                  </a:ext>
                </a:extLst>
              </a:tr>
              <a:tr h="0">
                <a:tc>
                  <a:txBody>
                    <a:bodyPr/>
                    <a:lstStyle/>
                    <a:p>
                      <a:r>
                        <a:rPr lang="en-US" sz="2000" dirty="0">
                          <a:effectLst/>
                        </a:rPr>
                        <a:t>Epochs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2000" dirty="0" smtClean="0">
                          <a:effectLst/>
                        </a:rPr>
                        <a:t>50</a:t>
                      </a:r>
                      <a:endParaRPr lang="en-US" sz="2000"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0452980"/>
                  </a:ext>
                </a:extLst>
              </a:tr>
              <a:tr h="0">
                <a:tc>
                  <a:txBody>
                    <a:bodyPr/>
                    <a:lstStyle/>
                    <a:p>
                      <a:r>
                        <a:rPr lang="en-US" sz="2000" dirty="0">
                          <a:effectLst/>
                        </a:rPr>
                        <a:t>Embedding size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2000" dirty="0" smtClean="0">
                          <a:effectLst/>
                        </a:rPr>
                        <a:t>128</a:t>
                      </a:r>
                      <a:endParaRPr lang="en-US" sz="2000"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032304570"/>
                  </a:ext>
                </a:extLst>
              </a:tr>
              <a:tr h="0">
                <a:tc>
                  <a:txBody>
                    <a:bodyPr/>
                    <a:lstStyle/>
                    <a:p>
                      <a:r>
                        <a:rPr lang="en-US" sz="2000">
                          <a:effectLst/>
                        </a:rPr>
                        <a:t>LSTM output size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2000" dirty="0" smtClean="0">
                          <a:effectLst/>
                        </a:rPr>
                        <a:t>1000</a:t>
                      </a:r>
                      <a:endParaRPr lang="en-US" sz="2000"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345396144"/>
                  </a:ext>
                </a:extLst>
              </a:tr>
              <a:tr h="0">
                <a:tc>
                  <a:txBody>
                    <a:bodyPr/>
                    <a:lstStyle/>
                    <a:p>
                      <a:r>
                        <a:rPr lang="en-US" sz="2000">
                          <a:effectLst/>
                        </a:rPr>
                        <a:t>LSTM layers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2000" dirty="0" smtClean="0">
                          <a:effectLst/>
                        </a:rPr>
                        <a:t>1</a:t>
                      </a:r>
                      <a:endParaRPr lang="en-US" sz="2000"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56382779"/>
                  </a:ext>
                </a:extLst>
              </a:tr>
            </a:tbl>
          </a:graphicData>
        </a:graphic>
      </p:graphicFrame>
    </p:spTree>
    <p:extLst>
      <p:ext uri="{BB962C8B-B14F-4D97-AF65-F5344CB8AC3E}">
        <p14:creationId xmlns:p14="http://schemas.microsoft.com/office/powerpoint/2010/main" val="15315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609600" y="2249424"/>
            <a:ext cx="10972800" cy="2957058"/>
          </a:xfrm>
        </p:spPr>
        <p:txBody>
          <a:bodyPr>
            <a:normAutofit/>
          </a:bodyPr>
          <a:lstStyle/>
          <a:p>
            <a:r>
              <a:rPr lang="en-US" sz="2400" dirty="0">
                <a:solidFill>
                  <a:schemeClr val="tx1"/>
                </a:solidFill>
                <a:hlinkClick r:id="rId2"/>
              </a:rPr>
              <a:t>https://</a:t>
            </a:r>
            <a:r>
              <a:rPr lang="en-US" sz="2400" dirty="0" smtClean="0">
                <a:solidFill>
                  <a:schemeClr val="tx1"/>
                </a:solidFill>
                <a:hlinkClick r:id="rId2"/>
              </a:rPr>
              <a:t>github.com/sachin-kmr/Neural-Image-Captioning/blob/master/Data%20Preprocessing.ipynb</a:t>
            </a:r>
            <a:endParaRPr lang="en-US" sz="2400" dirty="0" smtClean="0">
              <a:solidFill>
                <a:schemeClr val="tx1"/>
              </a:solidFill>
            </a:endParaRPr>
          </a:p>
          <a:p>
            <a:r>
              <a:rPr lang="en-US" sz="2400" dirty="0">
                <a:solidFill>
                  <a:schemeClr val="tx1"/>
                </a:solidFill>
                <a:hlinkClick r:id="rId3"/>
              </a:rPr>
              <a:t>https://github.com/sachin-kmr/Neural-Image-Captioning/blob/master/Main.ipynb?utf8=%</a:t>
            </a:r>
            <a:r>
              <a:rPr lang="en-US" sz="2400" dirty="0" smtClean="0">
                <a:solidFill>
                  <a:schemeClr val="tx1"/>
                </a:solidFill>
                <a:hlinkClick r:id="rId3"/>
              </a:rPr>
              <a:t>E2%9C%93</a:t>
            </a:r>
            <a:endParaRPr lang="en-US" sz="2400" dirty="0" smtClean="0">
              <a:solidFill>
                <a:schemeClr val="tx1"/>
              </a:solidFill>
            </a:endParaRPr>
          </a:p>
          <a:p>
            <a:r>
              <a:rPr lang="en-US" sz="2400" dirty="0">
                <a:solidFill>
                  <a:schemeClr val="tx1"/>
                </a:solidFill>
                <a:hlinkClick r:id="rId4"/>
              </a:rPr>
              <a:t>https://daniel.lasiman.com/post/image-captioning</a:t>
            </a:r>
            <a:r>
              <a:rPr lang="en-US" sz="2400" dirty="0" smtClean="0">
                <a:solidFill>
                  <a:schemeClr val="tx1"/>
                </a:solidFill>
                <a:hlinkClick r:id="rId4"/>
              </a:rPr>
              <a:t>/</a:t>
            </a:r>
            <a:endParaRPr lang="en-US" sz="2400" dirty="0" smtClean="0">
              <a:solidFill>
                <a:schemeClr val="tx1"/>
              </a:solidFill>
            </a:endParaRPr>
          </a:p>
          <a:p>
            <a:r>
              <a:rPr lang="en-US" sz="2400" dirty="0" err="1">
                <a:solidFill>
                  <a:schemeClr val="tx1"/>
                </a:solidFill>
              </a:rPr>
              <a:t>Vinyals</a:t>
            </a:r>
            <a:r>
              <a:rPr lang="en-US" sz="2400" dirty="0">
                <a:solidFill>
                  <a:schemeClr val="tx1"/>
                </a:solidFill>
              </a:rPr>
              <a:t>, </a:t>
            </a:r>
            <a:r>
              <a:rPr lang="en-US" sz="2400" dirty="0" err="1">
                <a:solidFill>
                  <a:schemeClr val="tx1"/>
                </a:solidFill>
              </a:rPr>
              <a:t>Oriol</a:t>
            </a:r>
            <a:r>
              <a:rPr lang="en-US" sz="2400" dirty="0">
                <a:solidFill>
                  <a:schemeClr val="tx1"/>
                </a:solidFill>
              </a:rPr>
              <a:t>, et al. "Show and tell: A neural image caption generator." </a:t>
            </a:r>
            <a:r>
              <a:rPr lang="en-US" sz="2400" i="1" dirty="0">
                <a:solidFill>
                  <a:schemeClr val="tx1"/>
                </a:solidFill>
              </a:rPr>
              <a:t>Computer Vision and Pattern Recognition (CVPR), 2015 IEEE Conference on</a:t>
            </a:r>
            <a:r>
              <a:rPr lang="en-US" sz="2400" dirty="0">
                <a:solidFill>
                  <a:schemeClr val="tx1"/>
                </a:solidFill>
              </a:rPr>
              <a:t>. IEEE, 2015.</a:t>
            </a:r>
            <a:endParaRPr lang="en-US" sz="2400" dirty="0">
              <a:solidFill>
                <a:schemeClr val="tx1"/>
              </a:solidFill>
            </a:endParaRPr>
          </a:p>
        </p:txBody>
      </p:sp>
    </p:spTree>
    <p:extLst>
      <p:ext uri="{BB962C8B-B14F-4D97-AF65-F5344CB8AC3E}">
        <p14:creationId xmlns:p14="http://schemas.microsoft.com/office/powerpoint/2010/main" val="156824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4: </a:t>
            </a:r>
            <a:r>
              <a:rPr lang="en-US" dirty="0"/>
              <a:t>Continued Challenges from Project 1</a:t>
            </a:r>
          </a:p>
        </p:txBody>
      </p:sp>
      <p:sp>
        <p:nvSpPr>
          <p:cNvPr id="3" name="Content Placeholder 2"/>
          <p:cNvSpPr>
            <a:spLocks noGrp="1"/>
          </p:cNvSpPr>
          <p:nvPr>
            <p:ph idx="1"/>
          </p:nvPr>
        </p:nvSpPr>
        <p:spPr/>
        <p:txBody>
          <a:bodyPr>
            <a:normAutofit/>
          </a:bodyPr>
          <a:lstStyle/>
          <a:p>
            <a:r>
              <a:rPr lang="en-US" sz="2400" dirty="0"/>
              <a:t>Feature extraction by scattering net with known invariants;</a:t>
            </a:r>
          </a:p>
          <a:p>
            <a:r>
              <a:rPr lang="en-US" sz="2400" dirty="0" smtClean="0"/>
              <a:t>Feature </a:t>
            </a:r>
            <a:r>
              <a:rPr lang="en-US" sz="2400" dirty="0"/>
              <a:t>extraction by pre-trained deep neural networks, e.g. VGG19, and resnet18, etc.;</a:t>
            </a:r>
          </a:p>
          <a:p>
            <a:r>
              <a:rPr lang="en-US" sz="2400" dirty="0" smtClean="0"/>
              <a:t>Visualize </a:t>
            </a:r>
            <a:r>
              <a:rPr lang="en-US" sz="2400" dirty="0"/>
              <a:t>these features using classical unsupervised learning methods, e.g. PCA/MDS, </a:t>
            </a:r>
            <a:r>
              <a:rPr lang="en-US" sz="2400" dirty="0" smtClean="0"/>
              <a:t>Manifold </a:t>
            </a:r>
            <a:r>
              <a:rPr lang="en-US" sz="2400" dirty="0"/>
              <a:t>Learning, t-SNE, etc</a:t>
            </a:r>
            <a:r>
              <a:rPr lang="en-US" sz="2400" dirty="0" smtClean="0"/>
              <a:t>.;</a:t>
            </a:r>
          </a:p>
          <a:p>
            <a:r>
              <a:rPr lang="en-US" sz="2400" dirty="0"/>
              <a:t>Image </a:t>
            </a:r>
            <a:r>
              <a:rPr lang="en-US" sz="2400" dirty="0" smtClean="0"/>
              <a:t>classifications </a:t>
            </a:r>
            <a:r>
              <a:rPr lang="en-US" sz="2400" dirty="0"/>
              <a:t>using traditional supervised learning methods based on the </a:t>
            </a:r>
            <a:r>
              <a:rPr lang="en-US" sz="2400" dirty="0" smtClean="0"/>
              <a:t>features extracted</a:t>
            </a:r>
            <a:r>
              <a:rPr lang="en-US" sz="2400" dirty="0"/>
              <a:t>, e.g. LDA, logistic regression, </a:t>
            </a:r>
            <a:r>
              <a:rPr lang="en-US" sz="2400" dirty="0" smtClean="0"/>
              <a:t>SVM, etc.;</a:t>
            </a:r>
          </a:p>
          <a:p>
            <a:r>
              <a:rPr lang="en-US" sz="2400" dirty="0" smtClean="0"/>
              <a:t>Train </a:t>
            </a:r>
            <a:r>
              <a:rPr lang="en-US" sz="2400" dirty="0"/>
              <a:t>the last layer or ne-tune the deep neural networks in your choice;</a:t>
            </a:r>
          </a:p>
          <a:p>
            <a:r>
              <a:rPr lang="en-US" sz="2400" dirty="0" smtClean="0"/>
              <a:t>Compare </a:t>
            </a:r>
            <a:r>
              <a:rPr lang="en-US" sz="2400" dirty="0"/>
              <a:t>the results you obtained and give your own analysis on explaining the phenomena.</a:t>
            </a:r>
          </a:p>
        </p:txBody>
      </p:sp>
    </p:spTree>
    <p:extLst>
      <p:ext uri="{BB962C8B-B14F-4D97-AF65-F5344CB8AC3E}">
        <p14:creationId xmlns:p14="http://schemas.microsoft.com/office/powerpoint/2010/main" val="380951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Fashion MNIST Dataset</a:t>
            </a:r>
            <a:endParaRPr lang="en-US" dirty="0"/>
          </a:p>
        </p:txBody>
      </p:sp>
      <p:pic>
        <p:nvPicPr>
          <p:cNvPr id="8194" name="Picture 2" descr="fashion-mnist-sprit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4884" y="2209800"/>
            <a:ext cx="4324350" cy="43243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09600" y="2249424"/>
            <a:ext cx="5791200" cy="4325112"/>
          </a:xfrm>
          <a:prstGeom prst="rect">
            <a:avLst/>
          </a:prstGeom>
        </p:spPr>
        <p:txBody>
          <a:bodyPr vert="horz">
            <a:norm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dirty="0" smtClean="0"/>
              <a:t>70000 28*28 grayscale </a:t>
            </a:r>
            <a:r>
              <a:rPr lang="en-US" dirty="0"/>
              <a:t>images</a:t>
            </a:r>
          </a:p>
          <a:p>
            <a:r>
              <a:rPr lang="en-US" dirty="0"/>
              <a:t>10 classes</a:t>
            </a:r>
          </a:p>
          <a:p>
            <a:r>
              <a:rPr lang="en-US" dirty="0" smtClean="0"/>
              <a:t>60000 </a:t>
            </a:r>
            <a:r>
              <a:rPr lang="en-US" dirty="0"/>
              <a:t>training images</a:t>
            </a:r>
          </a:p>
          <a:p>
            <a:r>
              <a:rPr lang="en-US" dirty="0"/>
              <a:t>10000 test images</a:t>
            </a:r>
          </a:p>
        </p:txBody>
      </p:sp>
    </p:spTree>
    <p:extLst>
      <p:ext uri="{BB962C8B-B14F-4D97-AF65-F5344CB8AC3E}">
        <p14:creationId xmlns:p14="http://schemas.microsoft.com/office/powerpoint/2010/main" val="68765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sp>
        <p:nvSpPr>
          <p:cNvPr id="8" name="Content Placeholder 2"/>
          <p:cNvSpPr txBox="1">
            <a:spLocks/>
          </p:cNvSpPr>
          <p:nvPr/>
        </p:nvSpPr>
        <p:spPr>
          <a:xfrm>
            <a:off x="609600" y="2202295"/>
            <a:ext cx="5352661" cy="4030554"/>
          </a:xfrm>
          <a:prstGeom prst="rect">
            <a:avLst/>
          </a:prstGeom>
        </p:spPr>
        <p:txBody>
          <a:bodyPr vert="horz">
            <a:normAutofit fontScale="92500" lnSpcReduction="100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pPr marL="342900" indent="-342900">
              <a:buFont typeface="Arial" panose="020B0604020202020204" pitchFamily="34" charset="0"/>
              <a:buChar char="•"/>
            </a:pPr>
            <a:r>
              <a:rPr lang="en-US" sz="2600" dirty="0"/>
              <a:t>Pre</a:t>
            </a:r>
            <a:r>
              <a:rPr lang="en-US" altLang="zh-CN" sz="2600" dirty="0"/>
              <a:t>-</a:t>
            </a:r>
            <a:r>
              <a:rPr lang="en-US" sz="2600" dirty="0"/>
              <a:t>trained</a:t>
            </a:r>
            <a:r>
              <a:rPr lang="en-US" sz="2600" b="1" dirty="0"/>
              <a:t> </a:t>
            </a:r>
            <a:r>
              <a:rPr lang="en-US" sz="2600" dirty="0"/>
              <a:t>VGG (weights = '</a:t>
            </a:r>
            <a:r>
              <a:rPr lang="en-US" sz="2600" dirty="0" err="1"/>
              <a:t>imagenet</a:t>
            </a:r>
            <a:r>
              <a:rPr lang="en-US" sz="2600" dirty="0"/>
              <a:t>') without the last FC layer; </a:t>
            </a:r>
          </a:p>
          <a:p>
            <a:pPr marL="342900" indent="-342900">
              <a:buFont typeface="Arial" panose="020B0604020202020204" pitchFamily="34" charset="0"/>
              <a:buChar char="•"/>
            </a:pPr>
            <a:r>
              <a:rPr lang="en-US" sz="2600" dirty="0"/>
              <a:t>Input: image (28*28*1)</a:t>
            </a:r>
          </a:p>
          <a:p>
            <a:pPr marL="342900" indent="-342900">
              <a:buFont typeface="Arial" panose="020B0604020202020204" pitchFamily="34" charset="0"/>
              <a:buChar char="•"/>
            </a:pPr>
            <a:r>
              <a:rPr lang="en-US" sz="2600" dirty="0"/>
              <a:t>Output: image feature vector (128*1</a:t>
            </a:r>
            <a:r>
              <a:rPr lang="en-US" sz="2600" dirty="0" smtClean="0"/>
              <a:t>)</a:t>
            </a:r>
          </a:p>
          <a:p>
            <a:pPr marL="342900" indent="-342900">
              <a:buFont typeface="Arial" panose="020B0604020202020204" pitchFamily="34" charset="0"/>
              <a:buChar char="•"/>
            </a:pPr>
            <a:r>
              <a:rPr lang="en-US" sz="2600" dirty="0" smtClean="0"/>
              <a:t>Some tips:</a:t>
            </a:r>
          </a:p>
          <a:p>
            <a:pPr marL="457200" indent="-457200">
              <a:buFont typeface="+mj-lt"/>
              <a:buAutoNum type="arabicPeriod"/>
            </a:pPr>
            <a:r>
              <a:rPr lang="en-US" sz="2200" dirty="0" smtClean="0"/>
              <a:t>We need to reshape the image input with some padding zeros to satisfy the requirement of the VGG network;</a:t>
            </a:r>
          </a:p>
          <a:p>
            <a:pPr marL="457200" indent="-457200">
              <a:buFont typeface="+mj-lt"/>
              <a:buAutoNum type="arabicPeriod"/>
            </a:pPr>
            <a:r>
              <a:rPr lang="en-US" sz="2200" dirty="0" smtClean="0"/>
              <a:t>The dimension of feature vector (4096) is too high for some visualization methods so that we could use PCA to reduce the dimension and speed up the computation.</a:t>
            </a:r>
          </a:p>
          <a:p>
            <a:pPr marL="457200" indent="-457200">
              <a:buFont typeface="+mj-lt"/>
              <a:buAutoNum type="arabicPeriod"/>
            </a:pPr>
            <a:endParaRPr lang="en-US" sz="2200" dirty="0" smtClean="0"/>
          </a:p>
          <a:p>
            <a:pPr marL="457200" indent="-457200">
              <a:buFont typeface="+mj-lt"/>
              <a:buAutoNum type="arabicPeriod"/>
            </a:pPr>
            <a:endParaRPr lang="en-US" sz="2000" dirty="0"/>
          </a:p>
        </p:txBody>
      </p:sp>
      <p:pic>
        <p:nvPicPr>
          <p:cNvPr id="9" name="Picture 8"/>
          <p:cNvPicPr>
            <a:picLocks noChangeAspect="1"/>
          </p:cNvPicPr>
          <p:nvPr/>
        </p:nvPicPr>
        <p:blipFill>
          <a:blip r:embed="rId2"/>
          <a:stretch>
            <a:fillRect/>
          </a:stretch>
        </p:blipFill>
        <p:spPr>
          <a:xfrm>
            <a:off x="7370785" y="1143000"/>
            <a:ext cx="3338969" cy="5384407"/>
          </a:xfrm>
          <a:prstGeom prst="rect">
            <a:avLst/>
          </a:prstGeom>
        </p:spPr>
      </p:pic>
    </p:spTree>
    <p:extLst>
      <p:ext uri="{BB962C8B-B14F-4D97-AF65-F5344CB8AC3E}">
        <p14:creationId xmlns:p14="http://schemas.microsoft.com/office/powerpoint/2010/main" val="12617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Reduction</a:t>
            </a:r>
            <a:endParaRPr lang="en-US" dirty="0"/>
          </a:p>
        </p:txBody>
      </p:sp>
      <p:sp>
        <p:nvSpPr>
          <p:cNvPr id="4" name="Text Placeholder 3"/>
          <p:cNvSpPr>
            <a:spLocks noGrp="1"/>
          </p:cNvSpPr>
          <p:nvPr>
            <p:ph sz="half" idx="1"/>
          </p:nvPr>
        </p:nvSpPr>
        <p:spPr/>
        <p:txBody>
          <a:bodyPr>
            <a:normAutofit lnSpcReduction="10000"/>
          </a:bodyPr>
          <a:lstStyle/>
          <a:p>
            <a:endParaRPr lang="en-US" dirty="0" smtClean="0"/>
          </a:p>
          <a:p>
            <a:endParaRPr lang="en-US" dirty="0"/>
          </a:p>
        </p:txBody>
      </p:sp>
      <p:sp>
        <p:nvSpPr>
          <p:cNvPr id="3" name="Content Placeholder 2"/>
          <p:cNvSpPr>
            <a:spLocks noGrp="1"/>
          </p:cNvSpPr>
          <p:nvPr>
            <p:ph sz="half" idx="2"/>
          </p:nvPr>
        </p:nvSpPr>
        <p:spPr>
          <a:xfrm>
            <a:off x="838178" y="2169710"/>
            <a:ext cx="3782008" cy="4341875"/>
          </a:xfrm>
        </p:spPr>
        <p:txBody>
          <a:bodyPr>
            <a:normAutofit lnSpcReduction="10000"/>
          </a:bodyPr>
          <a:lstStyle/>
          <a:p>
            <a:r>
              <a:rPr lang="en-US" dirty="0" smtClean="0"/>
              <a:t>Real-world usually has a high dimension which is difficult to visualize directly. In order to reduce the dimension to 2-D or 3-D, we have many linear or nonlinear algorithms to achieve this goal.</a:t>
            </a:r>
          </a:p>
          <a:p>
            <a:r>
              <a:rPr lang="en-US" dirty="0" smtClean="0"/>
              <a:t>Except these full spectral methods shown in the figure, we also have sparse spectral models such </a:t>
            </a:r>
            <a:r>
              <a:rPr lang="en-US" dirty="0"/>
              <a:t>as Locally linear embedding (LLE) and Hessian Eigenmapping (also known as Hessian-based LLE: HLLE</a:t>
            </a:r>
            <a:r>
              <a:rPr lang="en-US" dirty="0" smtClean="0"/>
              <a:t>).</a:t>
            </a:r>
            <a:endParaRPr lang="en-US" dirty="0"/>
          </a:p>
        </p:txBody>
      </p:sp>
      <p:pic>
        <p:nvPicPr>
          <p:cNvPr id="7" name="Picture 6"/>
          <p:cNvPicPr>
            <a:picLocks noChangeAspect="1"/>
          </p:cNvPicPr>
          <p:nvPr/>
        </p:nvPicPr>
        <p:blipFill>
          <a:blip r:embed="rId2"/>
          <a:stretch>
            <a:fillRect/>
          </a:stretch>
        </p:blipFill>
        <p:spPr>
          <a:xfrm>
            <a:off x="4848764" y="2041849"/>
            <a:ext cx="6909363" cy="4429645"/>
          </a:xfrm>
          <a:prstGeom prst="rect">
            <a:avLst/>
          </a:prstGeom>
        </p:spPr>
      </p:pic>
    </p:spTree>
    <p:extLst>
      <p:ext uri="{BB962C8B-B14F-4D97-AF65-F5344CB8AC3E}">
        <p14:creationId xmlns:p14="http://schemas.microsoft.com/office/powerpoint/2010/main" val="267377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4263575946"/>
              </p:ext>
            </p:extLst>
          </p:nvPr>
        </p:nvGraphicFramePr>
        <p:xfrm>
          <a:off x="799923" y="2342592"/>
          <a:ext cx="3650778" cy="3471464"/>
        </p:xfrm>
        <a:graphic>
          <a:graphicData uri="http://schemas.openxmlformats.org/drawingml/2006/table">
            <a:tbl>
              <a:tblPr/>
              <a:tblGrid>
                <a:gridCol w="2096422">
                  <a:extLst>
                    <a:ext uri="{9D8B030D-6E8A-4147-A177-3AD203B41FA5}">
                      <a16:colId xmlns:a16="http://schemas.microsoft.com/office/drawing/2014/main" val="3452683519"/>
                    </a:ext>
                  </a:extLst>
                </a:gridCol>
                <a:gridCol w="1554356">
                  <a:extLst>
                    <a:ext uri="{9D8B030D-6E8A-4147-A177-3AD203B41FA5}">
                      <a16:colId xmlns:a16="http://schemas.microsoft.com/office/drawing/2014/main" val="1501238065"/>
                    </a:ext>
                  </a:extLst>
                </a:gridCol>
              </a:tblGrid>
              <a:tr h="433933">
                <a:tc>
                  <a:txBody>
                    <a:bodyPr/>
                    <a:lstStyle/>
                    <a:p>
                      <a:r>
                        <a:rPr lang="en-US" altLang="zh-CN" sz="1800" b="1" dirty="0" smtClean="0">
                          <a:effectLst/>
                        </a:rPr>
                        <a:t>Model</a:t>
                      </a:r>
                      <a:endParaRPr lang="en-US" sz="1800" b="1"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b="1" dirty="0" smtClean="0">
                          <a:effectLst/>
                        </a:rPr>
                        <a:t>Time(s)</a:t>
                      </a:r>
                      <a:endParaRPr lang="en-US" sz="1800" b="1"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82050881"/>
                  </a:ext>
                </a:extLst>
              </a:tr>
              <a:tr h="433933">
                <a:tc>
                  <a:txBody>
                    <a:bodyPr/>
                    <a:lstStyle/>
                    <a:p>
                      <a:r>
                        <a:rPr lang="en-US" altLang="zh-CN" sz="1800" b="0" dirty="0" smtClean="0">
                          <a:effectLst/>
                        </a:rPr>
                        <a:t>PCA</a:t>
                      </a:r>
                      <a:endParaRPr lang="en-US" sz="1800" b="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b="0" dirty="0" smtClean="0">
                          <a:effectLst/>
                        </a:rPr>
                        <a:t>14</a:t>
                      </a:r>
                      <a:endParaRPr lang="en-US" sz="1800" b="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60135729"/>
                  </a:ext>
                </a:extLst>
              </a:tr>
              <a:tr h="433933">
                <a:tc>
                  <a:txBody>
                    <a:bodyPr/>
                    <a:lstStyle/>
                    <a:p>
                      <a:r>
                        <a:rPr lang="en-US" sz="1800" dirty="0" smtClean="0">
                          <a:effectLst/>
                        </a:rPr>
                        <a:t>t-SNE</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166</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407754045"/>
                  </a:ext>
                </a:extLst>
              </a:tr>
              <a:tr h="433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t-SNE_50</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28</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35540663"/>
                  </a:ext>
                </a:extLst>
              </a:tr>
              <a:tr h="433933">
                <a:tc>
                  <a:txBody>
                    <a:bodyPr/>
                    <a:lstStyle/>
                    <a:p>
                      <a:r>
                        <a:rPr lang="en-US" altLang="zh-CN" sz="1800" dirty="0" smtClean="0">
                          <a:effectLst/>
                        </a:rPr>
                        <a:t>MDS</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310</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567636005"/>
                  </a:ext>
                </a:extLst>
              </a:tr>
              <a:tr h="433933">
                <a:tc>
                  <a:txBody>
                    <a:bodyPr/>
                    <a:lstStyle/>
                    <a:p>
                      <a:r>
                        <a:rPr lang="en-US" sz="1800" dirty="0" smtClean="0">
                          <a:effectLst/>
                        </a:rPr>
                        <a:t>Isomap</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519</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38025484"/>
                  </a:ext>
                </a:extLst>
              </a:tr>
              <a:tr h="433933">
                <a:tc>
                  <a:txBody>
                    <a:bodyPr/>
                    <a:lstStyle/>
                    <a:p>
                      <a:r>
                        <a:rPr lang="en-US" sz="1800" dirty="0" err="1" smtClean="0">
                          <a:effectLst/>
                        </a:rPr>
                        <a:t>Spem</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831</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781802367"/>
                  </a:ext>
                </a:extLst>
              </a:tr>
              <a:tr h="433933">
                <a:tc>
                  <a:txBody>
                    <a:bodyPr/>
                    <a:lstStyle/>
                    <a:p>
                      <a:r>
                        <a:rPr lang="en-US" sz="1800" dirty="0" smtClean="0">
                          <a:effectLst/>
                        </a:rPr>
                        <a:t>LLE</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556</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031905168"/>
                  </a:ext>
                </a:extLst>
              </a:tr>
            </a:tbl>
          </a:graphicData>
        </a:graphic>
      </p:graphicFrame>
      <p:sp>
        <p:nvSpPr>
          <p:cNvPr id="8" name="Content Placeholder 2"/>
          <p:cNvSpPr txBox="1">
            <a:spLocks/>
          </p:cNvSpPr>
          <p:nvPr/>
        </p:nvSpPr>
        <p:spPr>
          <a:xfrm>
            <a:off x="5144278" y="2249425"/>
            <a:ext cx="5352661" cy="3695872"/>
          </a:xfrm>
          <a:prstGeom prst="rect">
            <a:avLst/>
          </a:prstGeom>
        </p:spPr>
        <p:txBody>
          <a:bodyPr vert="horz">
            <a:normAutofit fontScale="77500" lnSpcReduction="200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sz="2400" dirty="0" smtClean="0"/>
              <a:t>Tips:</a:t>
            </a:r>
          </a:p>
          <a:p>
            <a:pPr marL="109728" indent="0">
              <a:buNone/>
            </a:pPr>
            <a:r>
              <a:rPr lang="en-US" sz="2400" dirty="0" smtClean="0"/>
              <a:t>Certain </a:t>
            </a:r>
            <a:r>
              <a:rPr lang="en-US" sz="2400" dirty="0"/>
              <a:t>input configurations can lead to singular weight matrices, for example when more than two points in the dataset are identical, or when the data is split into disjointed groups. </a:t>
            </a:r>
            <a:r>
              <a:rPr lang="en-US" sz="2400" dirty="0" smtClean="0"/>
              <a:t>In this case, solver='</a:t>
            </a:r>
            <a:r>
              <a:rPr lang="en-US" sz="2400" dirty="0" err="1" smtClean="0"/>
              <a:t>arpack</a:t>
            </a:r>
            <a:r>
              <a:rPr lang="en-US" sz="2400" dirty="0" smtClean="0"/>
              <a:t>' will fail to find the null space. The </a:t>
            </a:r>
            <a:r>
              <a:rPr lang="en-US" sz="2400" dirty="0"/>
              <a:t>easiest way to address this is to use solver='dense' which will work on a singular matrix, though it may be very slow depending on the number of input points. Alternatively, one can attempt to understand the source of the singularity: if it is due to disjoint sets, increasing </a:t>
            </a:r>
            <a:r>
              <a:rPr lang="en-US" sz="2400" dirty="0" err="1"/>
              <a:t>n_neighbors</a:t>
            </a:r>
            <a:r>
              <a:rPr lang="en-US" sz="2400" dirty="0"/>
              <a:t> may help. If it is due to identical points in the dataset, removing these points may help.</a:t>
            </a:r>
            <a:endParaRPr lang="en-US" sz="2400" dirty="0"/>
          </a:p>
        </p:txBody>
      </p:sp>
    </p:spTree>
    <p:extLst>
      <p:ext uri="{BB962C8B-B14F-4D97-AF65-F5344CB8AC3E}">
        <p14:creationId xmlns:p14="http://schemas.microsoft.com/office/powerpoint/2010/main" val="91596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10547" y="2209800"/>
            <a:ext cx="6183086" cy="4496790"/>
          </a:xfrm>
        </p:spPr>
      </p:pic>
      <p:sp>
        <p:nvSpPr>
          <p:cNvPr id="7" name="Content Placeholder 2"/>
          <p:cNvSpPr txBox="1">
            <a:spLocks/>
          </p:cNvSpPr>
          <p:nvPr/>
        </p:nvSpPr>
        <p:spPr>
          <a:xfrm>
            <a:off x="6394579" y="2209800"/>
            <a:ext cx="5352661" cy="4163008"/>
          </a:xfrm>
          <a:prstGeom prst="rect">
            <a:avLst/>
          </a:prstGeom>
        </p:spPr>
        <p:txBody>
          <a:bodyPr vert="horz">
            <a:normAutofit fontScale="85000" lnSpcReduction="100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sz="2400" dirty="0" smtClean="0"/>
              <a:t>PCA is the most popular method to reduce dimension which constructs a low-dimensional representation of the data which is aimed to preserve as much variance as possible.</a:t>
            </a:r>
          </a:p>
          <a:p>
            <a:r>
              <a:rPr lang="en-US" sz="2400" dirty="0" smtClean="0"/>
              <a:t>The disadvantage of PCA is that PCA focus mainly on retaining large pairwise distance and lose the non-linear information and small pairwise distances (locally).</a:t>
            </a:r>
          </a:p>
          <a:p>
            <a:r>
              <a:rPr lang="en-US" sz="2400" dirty="0" smtClean="0"/>
              <a:t>From the left figure, we can find that the separation among these ten digits is not satisfying. There is large overlap between different class. So we need to try another methods to reduce dimension and visualize.</a:t>
            </a:r>
            <a:endParaRPr lang="en-US" sz="2400" dirty="0"/>
          </a:p>
        </p:txBody>
      </p:sp>
    </p:spTree>
    <p:extLst>
      <p:ext uri="{BB962C8B-B14F-4D97-AF65-F5344CB8AC3E}">
        <p14:creationId xmlns:p14="http://schemas.microsoft.com/office/powerpoint/2010/main" val="429271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CIFAR-10 dataset</a:t>
            </a:r>
          </a:p>
        </p:txBody>
      </p:sp>
      <p:sp>
        <p:nvSpPr>
          <p:cNvPr id="3" name="Content Placeholder 2"/>
          <p:cNvSpPr>
            <a:spLocks noGrp="1"/>
          </p:cNvSpPr>
          <p:nvPr>
            <p:ph idx="1"/>
          </p:nvPr>
        </p:nvSpPr>
        <p:spPr/>
        <p:txBody>
          <a:bodyPr/>
          <a:lstStyle/>
          <a:p>
            <a:r>
              <a:rPr lang="en-US" dirty="0" smtClean="0"/>
              <a:t>60000 32*32 images</a:t>
            </a:r>
          </a:p>
          <a:p>
            <a:r>
              <a:rPr lang="en-US" dirty="0" smtClean="0"/>
              <a:t>10 classes</a:t>
            </a:r>
          </a:p>
          <a:p>
            <a:r>
              <a:rPr lang="en-US" dirty="0" smtClean="0"/>
              <a:t>50000 training images</a:t>
            </a:r>
          </a:p>
          <a:p>
            <a:r>
              <a:rPr lang="en-US" dirty="0" smtClean="0"/>
              <a:t>10000 test images</a:t>
            </a:r>
            <a:endParaRPr lang="en-US" dirty="0"/>
          </a:p>
        </p:txBody>
      </p:sp>
      <p:pic>
        <p:nvPicPr>
          <p:cNvPr id="4" name="Picture 3"/>
          <p:cNvPicPr>
            <a:picLocks noChangeAspect="1"/>
          </p:cNvPicPr>
          <p:nvPr/>
        </p:nvPicPr>
        <p:blipFill>
          <a:blip r:embed="rId3"/>
          <a:stretch>
            <a:fillRect/>
          </a:stretch>
        </p:blipFill>
        <p:spPr>
          <a:xfrm>
            <a:off x="5435744" y="2249424"/>
            <a:ext cx="4562475" cy="3457575"/>
          </a:xfrm>
          <a:prstGeom prst="rect">
            <a:avLst/>
          </a:prstGeom>
        </p:spPr>
      </p:pic>
    </p:spTree>
    <p:extLst>
      <p:ext uri="{BB962C8B-B14F-4D97-AF65-F5344CB8AC3E}">
        <p14:creationId xmlns:p14="http://schemas.microsoft.com/office/powerpoint/2010/main" val="356165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-SNE</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 y="2249425"/>
            <a:ext cx="6234154" cy="4533930"/>
          </a:xfrm>
        </p:spPr>
      </p:pic>
      <p:sp>
        <p:nvSpPr>
          <p:cNvPr id="9" name="Content Placeholder 2"/>
          <p:cNvSpPr txBox="1">
            <a:spLocks/>
          </p:cNvSpPr>
          <p:nvPr/>
        </p:nvSpPr>
        <p:spPr>
          <a:xfrm>
            <a:off x="6394579" y="2209800"/>
            <a:ext cx="5352661" cy="4163008"/>
          </a:xfrm>
          <a:prstGeom prst="rect">
            <a:avLst/>
          </a:prstGeom>
        </p:spPr>
        <p:txBody>
          <a:bodyPr vert="horz">
            <a:normAutofit fontScale="77500" lnSpcReduction="200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sz="2400" dirty="0"/>
              <a:t>t-SNE (TSNE) converts affinities of data points to probabilities. The affinities in the original space are represented by Gaussian joint probabilities and the affinities in the embedded space are represented by Student’s t-distributions. This allows t-SNE to be particularly sensitive to local </a:t>
            </a:r>
            <a:r>
              <a:rPr lang="en-US" sz="2400" dirty="0" smtClean="0"/>
              <a:t>structure;</a:t>
            </a:r>
          </a:p>
          <a:p>
            <a:r>
              <a:rPr lang="en-US" sz="2400" dirty="0"/>
              <a:t>While Isomap, LLE and variants are best suited to unfold a single continuous low dimensional manifold, t-SNE will focus on the local structure of the data and will tend to extract clustered local groups of samples as highlighted on the S-curve example. This ability to group samples based on the local structure might be beneficial to visually disentangle a dataset that comprises several manifolds at once as is the case in the digits dataset.</a:t>
            </a:r>
            <a:endParaRPr lang="en-US" sz="2400" dirty="0"/>
          </a:p>
        </p:txBody>
      </p:sp>
    </p:spTree>
    <p:extLst>
      <p:ext uri="{BB962C8B-B14F-4D97-AF65-F5344CB8AC3E}">
        <p14:creationId xmlns:p14="http://schemas.microsoft.com/office/powerpoint/2010/main" val="151231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-SNE with PCA</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599" y="2209799"/>
            <a:ext cx="6257731" cy="4551077"/>
          </a:xfrm>
        </p:spPr>
      </p:pic>
      <p:sp>
        <p:nvSpPr>
          <p:cNvPr id="7" name="Content Placeholder 2"/>
          <p:cNvSpPr txBox="1">
            <a:spLocks/>
          </p:cNvSpPr>
          <p:nvPr/>
        </p:nvSpPr>
        <p:spPr>
          <a:xfrm>
            <a:off x="6394579" y="2209800"/>
            <a:ext cx="5352661" cy="4163008"/>
          </a:xfrm>
          <a:prstGeom prst="rect">
            <a:avLst/>
          </a:prstGeom>
        </p:spPr>
        <p:txBody>
          <a:bodyPr vert="horz">
            <a:normAutofit fontScale="70000" lnSpcReduction="200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sz="2400" dirty="0" smtClean="0"/>
              <a:t>Advantages:</a:t>
            </a:r>
          </a:p>
          <a:p>
            <a:pPr marL="566928" indent="-457200">
              <a:buFont typeface="+mj-lt"/>
              <a:buAutoNum type="arabicPeriod"/>
            </a:pPr>
            <a:r>
              <a:rPr lang="en-US" sz="2400" dirty="0" smtClean="0"/>
              <a:t>Revealing </a:t>
            </a:r>
            <a:r>
              <a:rPr lang="en-US" sz="2400" dirty="0"/>
              <a:t>the structure at many scales on a single map</a:t>
            </a:r>
          </a:p>
          <a:p>
            <a:pPr marL="566928" indent="-457200">
              <a:buFont typeface="+mj-lt"/>
              <a:buAutoNum type="arabicPeriod"/>
            </a:pPr>
            <a:r>
              <a:rPr lang="en-US" sz="2400" dirty="0"/>
              <a:t>Revealing data that lie in multiple, different, manifolds or clusters</a:t>
            </a:r>
          </a:p>
          <a:p>
            <a:pPr marL="566928" indent="-457200">
              <a:buFont typeface="+mj-lt"/>
              <a:buAutoNum type="arabicPeriod"/>
            </a:pPr>
            <a:r>
              <a:rPr lang="en-US" sz="2400" dirty="0"/>
              <a:t>Reducing the tendency to crowd points together at the </a:t>
            </a:r>
            <a:r>
              <a:rPr lang="en-US" sz="2400" dirty="0" smtClean="0"/>
              <a:t>center</a:t>
            </a:r>
          </a:p>
          <a:p>
            <a:r>
              <a:rPr lang="en-US" sz="2400" dirty="0" smtClean="0"/>
              <a:t>Disadvantages:</a:t>
            </a:r>
          </a:p>
          <a:p>
            <a:pPr marL="566928" indent="-457200">
              <a:buFont typeface="+mj-lt"/>
              <a:buAutoNum type="arabicPeriod"/>
            </a:pPr>
            <a:r>
              <a:rPr lang="en-US" sz="2400" dirty="0"/>
              <a:t>t-SNE is computationally expensive, and can take several hours on million-sample datasets where PCA will finish in seconds or minutes</a:t>
            </a:r>
          </a:p>
          <a:p>
            <a:pPr marL="566928" indent="-457200">
              <a:buFont typeface="+mj-lt"/>
              <a:buAutoNum type="arabicPeriod"/>
            </a:pPr>
            <a:r>
              <a:rPr lang="en-US" sz="2400" dirty="0"/>
              <a:t>The Barnes-Hut t-SNE method is limited to two or three dimensional embeddings.</a:t>
            </a:r>
          </a:p>
          <a:p>
            <a:pPr marL="566928" indent="-457200">
              <a:buFont typeface="+mj-lt"/>
              <a:buAutoNum type="arabicPeriod"/>
            </a:pPr>
            <a:r>
              <a:rPr lang="en-US" sz="2400" dirty="0"/>
              <a:t>The algorithm is stochastic and multiple restarts with different seeds can yield different embeddings. However, it is perfectly legitimate to pick the embedding with the least error.</a:t>
            </a:r>
            <a:endParaRPr lang="en-US" sz="2400" dirty="0"/>
          </a:p>
        </p:txBody>
      </p:sp>
    </p:spTree>
    <p:extLst>
      <p:ext uri="{BB962C8B-B14F-4D97-AF65-F5344CB8AC3E}">
        <p14:creationId xmlns:p14="http://schemas.microsoft.com/office/powerpoint/2010/main" val="379716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MDS</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 y="2249425"/>
            <a:ext cx="6234154" cy="4533930"/>
          </a:xfrm>
        </p:spPr>
      </p:pic>
      <p:sp>
        <p:nvSpPr>
          <p:cNvPr id="7" name="Content Placeholder 2"/>
          <p:cNvSpPr txBox="1">
            <a:spLocks/>
          </p:cNvSpPr>
          <p:nvPr/>
        </p:nvSpPr>
        <p:spPr>
          <a:xfrm>
            <a:off x="6394579" y="2209800"/>
            <a:ext cx="5352661" cy="4163008"/>
          </a:xfrm>
          <a:prstGeom prst="rect">
            <a:avLst/>
          </a:prstGeom>
        </p:spPr>
        <p:txBody>
          <a:bodyPr vert="horz">
            <a:normAutofit fontScale="925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sz="2400" dirty="0"/>
              <a:t>Multidimensional scaling (MDS) </a:t>
            </a:r>
            <a:r>
              <a:rPr lang="en-US" sz="2400" dirty="0" smtClean="0"/>
              <a:t>constructs </a:t>
            </a:r>
            <a:r>
              <a:rPr lang="en-US" sz="2400" dirty="0"/>
              <a:t>a low-dimensional representation of the data </a:t>
            </a:r>
            <a:r>
              <a:rPr lang="en-US" sz="2400" dirty="0" smtClean="0"/>
              <a:t>which is aimed </a:t>
            </a:r>
            <a:r>
              <a:rPr lang="en-US" sz="2400" dirty="0"/>
              <a:t>to preserve similarity </a:t>
            </a:r>
            <a:r>
              <a:rPr lang="en-US" sz="2400" dirty="0" smtClean="0"/>
              <a:t> and dissimilarity (distance) </a:t>
            </a:r>
            <a:r>
              <a:rPr lang="en-US" sz="2400" dirty="0"/>
              <a:t>in the original </a:t>
            </a:r>
            <a:r>
              <a:rPr lang="en-US" sz="2400" dirty="0" smtClean="0"/>
              <a:t>space.</a:t>
            </a:r>
          </a:p>
          <a:p>
            <a:r>
              <a:rPr lang="en-US" sz="2400" dirty="0" smtClean="0"/>
              <a:t>To be brief, given the original data X, we calculate the distance matrix D, the goal of MDS is to reconstruct B=</a:t>
            </a:r>
            <a:r>
              <a:rPr lang="en-US" sz="2400" dirty="0" err="1" smtClean="0"/>
              <a:t>XX</a:t>
            </a:r>
            <a:r>
              <a:rPr lang="en-US" sz="2400" baseline="30000" dirty="0" err="1" smtClean="0"/>
              <a:t>t</a:t>
            </a:r>
            <a:r>
              <a:rPr lang="en-US" sz="2400" dirty="0"/>
              <a:t> </a:t>
            </a:r>
            <a:r>
              <a:rPr lang="en-US" sz="2400" dirty="0" smtClean="0"/>
              <a:t>from D, and then reconstruct </a:t>
            </a:r>
            <a:r>
              <a:rPr lang="en-US" sz="2400" dirty="0" err="1" smtClean="0"/>
              <a:t>X_d</a:t>
            </a:r>
            <a:r>
              <a:rPr lang="en-US" sz="2400" dirty="0" smtClean="0"/>
              <a:t> from B. We choose the low dimension d and use SVD like PCA to construct the low-dimensional representation </a:t>
            </a:r>
            <a:r>
              <a:rPr lang="en-US" sz="2400" dirty="0" err="1" smtClean="0"/>
              <a:t>X_d</a:t>
            </a:r>
            <a:r>
              <a:rPr lang="en-US" sz="2400" dirty="0" smtClean="0"/>
              <a:t> of the data X.</a:t>
            </a:r>
            <a:endParaRPr lang="en-US" sz="2400" dirty="0"/>
          </a:p>
        </p:txBody>
      </p:sp>
    </p:spTree>
    <p:extLst>
      <p:ext uri="{BB962C8B-B14F-4D97-AF65-F5344CB8AC3E}">
        <p14:creationId xmlns:p14="http://schemas.microsoft.com/office/powerpoint/2010/main" val="318448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ISOMAP</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599" y="2209800"/>
            <a:ext cx="6173173" cy="4489580"/>
          </a:xfrm>
        </p:spPr>
      </p:pic>
      <p:sp>
        <p:nvSpPr>
          <p:cNvPr id="7" name="Content Placeholder 2"/>
          <p:cNvSpPr txBox="1">
            <a:spLocks/>
          </p:cNvSpPr>
          <p:nvPr/>
        </p:nvSpPr>
        <p:spPr>
          <a:xfrm>
            <a:off x="6394579" y="2209800"/>
            <a:ext cx="5352661" cy="4163008"/>
          </a:xfrm>
          <a:prstGeom prst="rect">
            <a:avLst/>
          </a:prstGeom>
        </p:spPr>
        <p:txBody>
          <a:bodyPr vert="horz">
            <a:normAutofit fontScale="85000" lnSpcReduction="100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sz="2400" dirty="0"/>
              <a:t>Isometric </a:t>
            </a:r>
            <a:r>
              <a:rPr lang="en-US" sz="2400" dirty="0" smtClean="0"/>
              <a:t>Mapping (Isomap) </a:t>
            </a:r>
            <a:r>
              <a:rPr lang="en-US" sz="2400" dirty="0"/>
              <a:t>can be viewed as an extension of Multi-dimensional Scaling (MDS) or Kernel PCA. Isomap seeks a lower-dimensional embedding which maintains geodesic distances between all points</a:t>
            </a:r>
            <a:r>
              <a:rPr lang="en-US" sz="2400" dirty="0" smtClean="0"/>
              <a:t>.</a:t>
            </a:r>
          </a:p>
          <a:p>
            <a:r>
              <a:rPr lang="en-US" sz="2400" dirty="0" smtClean="0"/>
              <a:t>In conclusion, Isomap constructs a neighborhood graph using KNN, then compute the shortest path using Dijkstra’s Algorithm and pass </a:t>
            </a:r>
            <a:r>
              <a:rPr lang="en-US" sz="2400" dirty="0"/>
              <a:t>the geodesic distance </a:t>
            </a:r>
            <a:r>
              <a:rPr lang="en-US" sz="2400" dirty="0" smtClean="0"/>
              <a:t>matrix to MDS to construct the low-dimensional representation of the original data.</a:t>
            </a:r>
          </a:p>
          <a:p>
            <a:r>
              <a:rPr lang="en-US" sz="2400" dirty="0" smtClean="0"/>
              <a:t>The visualization is pretty clear and well-separated.</a:t>
            </a:r>
            <a:endParaRPr lang="en-US" sz="2400" dirty="0"/>
          </a:p>
        </p:txBody>
      </p:sp>
    </p:spTree>
    <p:extLst>
      <p:ext uri="{BB962C8B-B14F-4D97-AF65-F5344CB8AC3E}">
        <p14:creationId xmlns:p14="http://schemas.microsoft.com/office/powerpoint/2010/main" val="108014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LLE</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599" y="2209800"/>
            <a:ext cx="6275808" cy="4564224"/>
          </a:xfrm>
        </p:spPr>
      </p:pic>
      <p:sp>
        <p:nvSpPr>
          <p:cNvPr id="9" name="Content Placeholder 2"/>
          <p:cNvSpPr txBox="1">
            <a:spLocks/>
          </p:cNvSpPr>
          <p:nvPr/>
        </p:nvSpPr>
        <p:spPr>
          <a:xfrm>
            <a:off x="6394579" y="2209800"/>
            <a:ext cx="5352661" cy="4163008"/>
          </a:xfrm>
          <a:prstGeom prst="rect">
            <a:avLst/>
          </a:prstGeom>
        </p:spPr>
        <p:txBody>
          <a:bodyPr vert="horz">
            <a:normAutofit lnSpcReduction="100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sz="2400" dirty="0"/>
              <a:t>Local Linear Embedding (LLE) </a:t>
            </a:r>
            <a:r>
              <a:rPr lang="en-US" sz="2400" dirty="0" smtClean="0"/>
              <a:t>is aimed to preserve solely local properties of the data with the assumption that a data point can be represented with a linear combination of its k nearest neighbors.</a:t>
            </a:r>
          </a:p>
          <a:p>
            <a:r>
              <a:rPr lang="en-US" sz="2400" dirty="0" smtClean="0"/>
              <a:t>LLE firstly constructs </a:t>
            </a:r>
            <a:r>
              <a:rPr lang="en-US" sz="2400" dirty="0"/>
              <a:t>a neighborhood graph using KNN, </a:t>
            </a:r>
            <a:r>
              <a:rPr lang="en-US" sz="2400" dirty="0" smtClean="0"/>
              <a:t>and compute the weight matrix W, then choose d (low dimension) eigenvectors of (I-W)</a:t>
            </a:r>
            <a:r>
              <a:rPr lang="en-US" sz="2400" baseline="30000" dirty="0" smtClean="0"/>
              <a:t>T</a:t>
            </a:r>
            <a:r>
              <a:rPr lang="en-US" sz="2400" dirty="0" smtClean="0"/>
              <a:t>(I-W) to construct the solution matrix Y in the low-dimension space.</a:t>
            </a:r>
            <a:endParaRPr lang="en-US" sz="2400" dirty="0"/>
          </a:p>
        </p:txBody>
      </p:sp>
    </p:spTree>
    <p:extLst>
      <p:ext uri="{BB962C8B-B14F-4D97-AF65-F5344CB8AC3E}">
        <p14:creationId xmlns:p14="http://schemas.microsoft.com/office/powerpoint/2010/main" val="181958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Spectral Embedding</a:t>
            </a:r>
            <a:endParaRPr lang="en-US" dirty="0"/>
          </a:p>
        </p:txBody>
      </p:sp>
      <p:sp>
        <p:nvSpPr>
          <p:cNvPr id="4" name="Text Placeholder 3"/>
          <p:cNvSpPr>
            <a:spLocks noGrp="1"/>
          </p:cNvSpPr>
          <p:nvPr>
            <p:ph sz="half" idx="1"/>
          </p:nvPr>
        </p:nvSpPr>
        <p:spPr/>
        <p:txBody>
          <a:bodyPr/>
          <a:lstStyle/>
          <a:p>
            <a:endParaRPr lang="en-US" dirty="0" smtClean="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 y="2249425"/>
            <a:ext cx="5996473" cy="4361071"/>
          </a:xfrm>
        </p:spPr>
      </p:pic>
      <p:sp>
        <p:nvSpPr>
          <p:cNvPr id="7" name="Content Placeholder 2"/>
          <p:cNvSpPr txBox="1">
            <a:spLocks/>
          </p:cNvSpPr>
          <p:nvPr/>
        </p:nvSpPr>
        <p:spPr>
          <a:xfrm>
            <a:off x="6394579" y="2209800"/>
            <a:ext cx="5352661" cy="4163008"/>
          </a:xfrm>
          <a:prstGeom prst="rect">
            <a:avLst/>
          </a:prstGeom>
        </p:spPr>
        <p:txBody>
          <a:bodyPr vert="horz">
            <a:normAutofit fontScale="92500" lnSpcReduction="100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sz="2400" dirty="0"/>
              <a:t>Spectral Embedding is an approach to calculating a non-linear </a:t>
            </a:r>
            <a:r>
              <a:rPr lang="en-US" sz="2400" dirty="0" smtClean="0"/>
              <a:t>embedding </a:t>
            </a:r>
            <a:r>
              <a:rPr lang="en-US" sz="2400" dirty="0"/>
              <a:t>which finds a low dimensional representation of the data using a spectral decomposition of the graph Laplacian. The graph generated can be considered as a discrete approximation of the low dimensional manifold in the high dimensional space. </a:t>
            </a:r>
            <a:endParaRPr lang="en-US" sz="2400" dirty="0" smtClean="0"/>
          </a:p>
          <a:p>
            <a:r>
              <a:rPr lang="en-US" sz="2400" dirty="0"/>
              <a:t>The Spectral Embedding (Laplacian Eigenmaps) algorithm comprises three stages: </a:t>
            </a:r>
            <a:r>
              <a:rPr lang="en-US" sz="2400" dirty="0" smtClean="0"/>
              <a:t>weighted graph construction</a:t>
            </a:r>
            <a:r>
              <a:rPr lang="en-US" sz="2400" dirty="0"/>
              <a:t>, </a:t>
            </a:r>
            <a:r>
              <a:rPr lang="en-US" sz="2400" dirty="0" smtClean="0"/>
              <a:t>graph </a:t>
            </a:r>
            <a:r>
              <a:rPr lang="en-US" sz="2400" dirty="0"/>
              <a:t>L</a:t>
            </a:r>
            <a:r>
              <a:rPr lang="en-US" sz="2400" dirty="0" smtClean="0"/>
              <a:t>aplacian construction </a:t>
            </a:r>
            <a:r>
              <a:rPr lang="en-US" sz="2400" dirty="0"/>
              <a:t>and </a:t>
            </a:r>
            <a:r>
              <a:rPr lang="en-US" sz="2400" dirty="0" smtClean="0"/>
              <a:t>partial eigenvalue </a:t>
            </a:r>
            <a:r>
              <a:rPr lang="en-US" sz="2400" dirty="0"/>
              <a:t>d</a:t>
            </a:r>
            <a:r>
              <a:rPr lang="en-US" sz="2400" dirty="0" smtClean="0"/>
              <a:t>ecomposition.</a:t>
            </a:r>
            <a:endParaRPr lang="en-US" sz="2400" dirty="0"/>
          </a:p>
        </p:txBody>
      </p:sp>
    </p:spTree>
    <p:extLst>
      <p:ext uri="{BB962C8B-B14F-4D97-AF65-F5344CB8AC3E}">
        <p14:creationId xmlns:p14="http://schemas.microsoft.com/office/powerpoint/2010/main" val="391298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Performance</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755372815"/>
              </p:ext>
            </p:extLst>
          </p:nvPr>
        </p:nvGraphicFramePr>
        <p:xfrm>
          <a:off x="942392" y="2249425"/>
          <a:ext cx="7707086" cy="3037531"/>
        </p:xfrm>
        <a:graphic>
          <a:graphicData uri="http://schemas.openxmlformats.org/drawingml/2006/table">
            <a:tbl>
              <a:tblPr/>
              <a:tblGrid>
                <a:gridCol w="3110950">
                  <a:extLst>
                    <a:ext uri="{9D8B030D-6E8A-4147-A177-3AD203B41FA5}">
                      <a16:colId xmlns:a16="http://schemas.microsoft.com/office/drawing/2014/main" val="3452683519"/>
                    </a:ext>
                  </a:extLst>
                </a:gridCol>
                <a:gridCol w="1554356">
                  <a:extLst>
                    <a:ext uri="{9D8B030D-6E8A-4147-A177-3AD203B41FA5}">
                      <a16:colId xmlns:a16="http://schemas.microsoft.com/office/drawing/2014/main" val="1501238065"/>
                    </a:ext>
                  </a:extLst>
                </a:gridCol>
                <a:gridCol w="1642188">
                  <a:extLst>
                    <a:ext uri="{9D8B030D-6E8A-4147-A177-3AD203B41FA5}">
                      <a16:colId xmlns:a16="http://schemas.microsoft.com/office/drawing/2014/main" val="1181089728"/>
                    </a:ext>
                  </a:extLst>
                </a:gridCol>
                <a:gridCol w="1399592">
                  <a:extLst>
                    <a:ext uri="{9D8B030D-6E8A-4147-A177-3AD203B41FA5}">
                      <a16:colId xmlns:a16="http://schemas.microsoft.com/office/drawing/2014/main" val="2619563102"/>
                    </a:ext>
                  </a:extLst>
                </a:gridCol>
              </a:tblGrid>
              <a:tr h="433933">
                <a:tc>
                  <a:txBody>
                    <a:bodyPr/>
                    <a:lstStyle/>
                    <a:p>
                      <a:r>
                        <a:rPr lang="en-US" altLang="zh-CN" sz="1800" b="1" dirty="0" smtClean="0">
                          <a:effectLst/>
                        </a:rPr>
                        <a:t>Model</a:t>
                      </a:r>
                      <a:endParaRPr lang="en-US" sz="1800" b="1"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b="1" dirty="0" smtClean="0">
                          <a:effectLst/>
                        </a:rPr>
                        <a:t>Train</a:t>
                      </a:r>
                      <a:r>
                        <a:rPr lang="en-US" sz="1800" b="1" baseline="0" dirty="0" smtClean="0">
                          <a:effectLst/>
                        </a:rPr>
                        <a:t> t</a:t>
                      </a:r>
                      <a:r>
                        <a:rPr lang="en-US" sz="1800" b="1" dirty="0" smtClean="0">
                          <a:effectLst/>
                        </a:rPr>
                        <a:t>ime(s)</a:t>
                      </a:r>
                      <a:endParaRPr lang="en-US" sz="1800" b="1"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b="1" dirty="0" smtClean="0">
                          <a:effectLst/>
                        </a:rPr>
                        <a:t>Test time(s)</a:t>
                      </a:r>
                      <a:endParaRPr lang="en-US" sz="1800" b="1"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b="1" dirty="0" smtClean="0">
                          <a:effectLst/>
                        </a:rPr>
                        <a:t>Accuracy</a:t>
                      </a:r>
                      <a:endParaRPr lang="en-US" sz="1800" b="1"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82050881"/>
                  </a:ext>
                </a:extLst>
              </a:tr>
              <a:tr h="433933">
                <a:tc>
                  <a:txBody>
                    <a:bodyPr/>
                    <a:lstStyle/>
                    <a:p>
                      <a:r>
                        <a:rPr lang="en-US" sz="1800" dirty="0" smtClean="0">
                          <a:effectLst/>
                        </a:rPr>
                        <a:t>SVM</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7817</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2002</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75.94%</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407754045"/>
                  </a:ext>
                </a:extLst>
              </a:tr>
              <a:tr h="433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mtClean="0">
                          <a:effectLst/>
                        </a:rPr>
                        <a:t>SV</a:t>
                      </a:r>
                      <a:r>
                        <a:rPr lang="en-US" sz="1800" baseline="0" smtClean="0">
                          <a:effectLst/>
                        </a:rPr>
                        <a:t>M </a:t>
                      </a:r>
                      <a:r>
                        <a:rPr lang="en-US" sz="1800" smtClean="0">
                          <a:effectLst/>
                        </a:rPr>
                        <a:t>(PCA_100)</a:t>
                      </a: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3109</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253</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75.93%</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35540663"/>
                  </a:ext>
                </a:extLst>
              </a:tr>
              <a:tr h="433933">
                <a:tc>
                  <a:txBody>
                    <a:bodyPr/>
                    <a:lstStyle/>
                    <a:p>
                      <a:r>
                        <a:rPr lang="en-US" sz="1800" dirty="0" smtClean="0">
                          <a:effectLst/>
                        </a:rPr>
                        <a:t>Logistic regression</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450</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0.12</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81.74%</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567636005"/>
                  </a:ext>
                </a:extLst>
              </a:tr>
              <a:tr h="433933">
                <a:tc>
                  <a:txBody>
                    <a:bodyPr/>
                    <a:lstStyle/>
                    <a:p>
                      <a:r>
                        <a:rPr lang="en-US" sz="1800" dirty="0" smtClean="0">
                          <a:effectLst/>
                        </a:rPr>
                        <a:t>Logistic regression (PCA_100)</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91</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0.02</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81.70%</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38025484"/>
                  </a:ext>
                </a:extLst>
              </a:tr>
              <a:tr h="433933">
                <a:tc>
                  <a:txBody>
                    <a:bodyPr/>
                    <a:lstStyle/>
                    <a:p>
                      <a:r>
                        <a:rPr lang="en-US" sz="1800" dirty="0" smtClean="0">
                          <a:effectLst/>
                        </a:rPr>
                        <a:t>Random forest</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153</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0.22</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800" dirty="0" smtClean="0">
                          <a:effectLst/>
                        </a:rPr>
                        <a:t>81.3%</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781802367"/>
                  </a:ext>
                </a:extLst>
              </a:tr>
              <a:tr h="433933">
                <a:tc>
                  <a:txBody>
                    <a:bodyPr/>
                    <a:lstStyle/>
                    <a:p>
                      <a:r>
                        <a:rPr lang="en-US" sz="1800" dirty="0" smtClean="0">
                          <a:effectLst/>
                        </a:rPr>
                        <a:t>Random</a:t>
                      </a:r>
                      <a:r>
                        <a:rPr lang="en-US" sz="1800" baseline="0" dirty="0" smtClean="0">
                          <a:effectLst/>
                        </a:rPr>
                        <a:t> forest (PCA_100)</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123</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0.11</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800" dirty="0" smtClean="0">
                          <a:effectLst/>
                        </a:rPr>
                        <a:t>80.6%</a:t>
                      </a:r>
                      <a:endParaRPr lang="en-US" sz="1800" dirty="0">
                        <a:effectLst/>
                      </a:endParaRPr>
                    </a:p>
                  </a:txBody>
                  <a:tcPr marL="78832" marR="78832" marT="36384" marB="3638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694431090"/>
                  </a:ext>
                </a:extLst>
              </a:tr>
            </a:tbl>
          </a:graphicData>
        </a:graphic>
      </p:graphicFrame>
    </p:spTree>
    <p:extLst>
      <p:ext uri="{BB962C8B-B14F-4D97-AF65-F5344CB8AC3E}">
        <p14:creationId xmlns:p14="http://schemas.microsoft.com/office/powerpoint/2010/main" val="13736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Result Analysis</a:t>
            </a:r>
            <a:endParaRPr lang="en-US" dirty="0"/>
          </a:p>
        </p:txBody>
      </p:sp>
      <p:sp>
        <p:nvSpPr>
          <p:cNvPr id="3" name="Content Placeholder 2"/>
          <p:cNvSpPr>
            <a:spLocks noGrp="1"/>
          </p:cNvSpPr>
          <p:nvPr>
            <p:ph sz="half" idx="2"/>
          </p:nvPr>
        </p:nvSpPr>
        <p:spPr>
          <a:xfrm>
            <a:off x="711199" y="2296078"/>
            <a:ext cx="11064033" cy="4341875"/>
          </a:xfrm>
        </p:spPr>
        <p:txBody>
          <a:bodyPr/>
          <a:lstStyle/>
          <a:p>
            <a:r>
              <a:rPr lang="en-US" altLang="zh-CN" dirty="0" smtClean="0"/>
              <a:t>For SVM, I used linear SVM classifier whose decision boundary thus is a hyperplane in the feature space (not linearly separable) . This is the main reason that the performance of linear SVM is the worst among these classifiers. This issue could be addressed by using kernel SVM which kind of depends on the choice </a:t>
            </a:r>
            <a:r>
              <a:rPr lang="en-US" altLang="zh-CN" dirty="0"/>
              <a:t>of non linear </a:t>
            </a:r>
            <a:r>
              <a:rPr lang="en-US" altLang="zh-CN" dirty="0" smtClean="0"/>
              <a:t>kernels. Another disadvantage of SVM is the low efficiency with large number of observations. </a:t>
            </a:r>
            <a:r>
              <a:rPr lang="en-US" altLang="zh-CN" dirty="0"/>
              <a:t>F</a:t>
            </a:r>
            <a:r>
              <a:rPr lang="en-US" altLang="zh-CN" dirty="0" smtClean="0"/>
              <a:t>or the fashion MNIST dataset, both the training time and test time are significantly longer than the other methods.</a:t>
            </a:r>
          </a:p>
          <a:p>
            <a:r>
              <a:rPr lang="en-US" dirty="0" smtClean="0"/>
              <a:t>For logistic regression, the accuracy is highest with satisfying time complexity. Logistic regression is a very popular method which is time efficient and convenient to calculate probability for observations. It can also be combined with regularization methods and kernels. It’s reported that </a:t>
            </a:r>
            <a:r>
              <a:rPr lang="en-US" dirty="0"/>
              <a:t>logistic regression </a:t>
            </a:r>
            <a:r>
              <a:rPr lang="en-US" dirty="0" smtClean="0"/>
              <a:t>doesn’t </a:t>
            </a:r>
            <a:r>
              <a:rPr lang="en-US" dirty="0"/>
              <a:t>perform well when feature space is too </a:t>
            </a:r>
            <a:r>
              <a:rPr lang="en-US" dirty="0" smtClean="0"/>
              <a:t>large and can’t </a:t>
            </a:r>
            <a:r>
              <a:rPr lang="en-US" dirty="0"/>
              <a:t>handle large number of categorical features/variables well </a:t>
            </a:r>
            <a:r>
              <a:rPr lang="en-US" dirty="0" smtClean="0"/>
              <a:t>.</a:t>
            </a:r>
          </a:p>
        </p:txBody>
      </p:sp>
    </p:spTree>
    <p:extLst>
      <p:ext uri="{BB962C8B-B14F-4D97-AF65-F5344CB8AC3E}">
        <p14:creationId xmlns:p14="http://schemas.microsoft.com/office/powerpoint/2010/main" val="370984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Result Analysis</a:t>
            </a:r>
            <a:endParaRPr lang="en-US" dirty="0"/>
          </a:p>
        </p:txBody>
      </p:sp>
      <p:sp>
        <p:nvSpPr>
          <p:cNvPr id="3" name="Content Placeholder 2"/>
          <p:cNvSpPr>
            <a:spLocks noGrp="1"/>
          </p:cNvSpPr>
          <p:nvPr>
            <p:ph sz="half" idx="2"/>
          </p:nvPr>
        </p:nvSpPr>
        <p:spPr>
          <a:xfrm>
            <a:off x="711199" y="2296078"/>
            <a:ext cx="11064033" cy="4341875"/>
          </a:xfrm>
        </p:spPr>
        <p:txBody>
          <a:bodyPr/>
          <a:lstStyle/>
          <a:p>
            <a:r>
              <a:rPr lang="en-US" altLang="zh-CN" dirty="0" smtClean="0"/>
              <a:t>For random forest, it has advantages like independence of linear features and ability to tackle high dimensional spaces and large number of observations. Another advantage is that random forest provides intuitive decision rules and is able to choose best features. However, random forest depends on the quality and number of training dataset. Moreover, there much more hyperparameters which control the trade-off between bias and variance in random forest. The result in the performance table is achieved without much tuning efforts.</a:t>
            </a:r>
          </a:p>
          <a:p>
            <a:r>
              <a:rPr lang="en-US" dirty="0" smtClean="0"/>
              <a:t>For PCA, we can find that the visualization results and classification accuracies are not remarkably affected by the dimension reduction. But the training, test and computation time is significantly reduced by PCA. In deep learning, according to my understanding, PCA is not recommended in many practical problems because we might lose many useful information like spatial structures.</a:t>
            </a:r>
          </a:p>
        </p:txBody>
      </p:sp>
    </p:spTree>
    <p:extLst>
      <p:ext uri="{BB962C8B-B14F-4D97-AF65-F5344CB8AC3E}">
        <p14:creationId xmlns:p14="http://schemas.microsoft.com/office/powerpoint/2010/main" val="204492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sz="half" idx="2"/>
          </p:nvPr>
        </p:nvSpPr>
        <p:spPr>
          <a:xfrm>
            <a:off x="609599" y="2209800"/>
            <a:ext cx="10157927" cy="4341875"/>
          </a:xfrm>
        </p:spPr>
        <p:txBody>
          <a:bodyPr/>
          <a:lstStyle/>
          <a:p>
            <a:r>
              <a:rPr lang="en-US" dirty="0">
                <a:hlinkClick r:id="rId2"/>
              </a:rPr>
              <a:t>https://github.com/zalandoresearch/fashion-mnist</a:t>
            </a:r>
          </a:p>
          <a:p>
            <a:r>
              <a:rPr lang="en-US" dirty="0" smtClean="0">
                <a:hlinkClick r:id="rId2"/>
              </a:rPr>
              <a:t>http</a:t>
            </a:r>
            <a:r>
              <a:rPr lang="en-US" dirty="0">
                <a:hlinkClick r:id="rId2"/>
              </a:rPr>
              <a:t>://</a:t>
            </a:r>
            <a:r>
              <a:rPr lang="en-US" dirty="0" smtClean="0">
                <a:hlinkClick r:id="rId2"/>
              </a:rPr>
              <a:t>scikit-learn.org/stable/auto_examples/classification/plot_classifier_comparison.html#sphx-glr-auto-examples-classification-plot-classifier-comparison-py</a:t>
            </a:r>
            <a:endParaRPr lang="en-US" dirty="0">
              <a:hlinkClick r:id="rId2"/>
            </a:endParaRPr>
          </a:p>
          <a:p>
            <a:r>
              <a:rPr lang="en-US" dirty="0" smtClean="0">
                <a:hlinkClick r:id="rId2"/>
              </a:rPr>
              <a:t>http</a:t>
            </a:r>
            <a:r>
              <a:rPr lang="en-US" dirty="0">
                <a:hlinkClick r:id="rId2"/>
              </a:rPr>
              <a:t>://</a:t>
            </a:r>
            <a:r>
              <a:rPr lang="en-US" dirty="0" smtClean="0">
                <a:hlinkClick r:id="rId2"/>
              </a:rPr>
              <a:t>scikit-learn.org/stable/modules/manifold.html</a:t>
            </a:r>
            <a:endParaRPr lang="en-US" dirty="0" smtClean="0"/>
          </a:p>
          <a:p>
            <a:r>
              <a:rPr lang="en-US" dirty="0">
                <a:hlinkClick r:id="rId3"/>
              </a:rPr>
              <a:t>https://</a:t>
            </a:r>
            <a:r>
              <a:rPr lang="en-US" dirty="0" smtClean="0">
                <a:hlinkClick r:id="rId3"/>
              </a:rPr>
              <a:t>chenrudan.github.io/blog/2016/04/01/dimensionalityreduction.html</a:t>
            </a:r>
            <a:endParaRPr lang="en-US" dirty="0" smtClean="0"/>
          </a:p>
          <a:p>
            <a:r>
              <a:rPr lang="en-US" dirty="0"/>
              <a:t>https://</a:t>
            </a:r>
            <a:r>
              <a:rPr lang="en-US" dirty="0" smtClean="0"/>
              <a:t>github.com/deeplearning-math/deeplearning-math.github.io/blob/master/project1/15.LiangDengRandik/MNIST_feature_Pretrained_Alexnet_ImageNet.ipynb</a:t>
            </a:r>
          </a:p>
          <a:p>
            <a:r>
              <a:rPr lang="en-US" dirty="0"/>
              <a:t>Van Der </a:t>
            </a:r>
            <a:r>
              <a:rPr lang="en-US" dirty="0" err="1"/>
              <a:t>Maaten</a:t>
            </a:r>
            <a:r>
              <a:rPr lang="en-US" dirty="0"/>
              <a:t>, Laurens, Eric </a:t>
            </a:r>
            <a:r>
              <a:rPr lang="en-US" dirty="0" err="1"/>
              <a:t>Postma</a:t>
            </a:r>
            <a:r>
              <a:rPr lang="en-US" dirty="0"/>
              <a:t>, and </a:t>
            </a:r>
            <a:r>
              <a:rPr lang="en-US" dirty="0" err="1"/>
              <a:t>Jaap</a:t>
            </a:r>
            <a:r>
              <a:rPr lang="en-US" dirty="0"/>
              <a:t> Van den </a:t>
            </a:r>
            <a:r>
              <a:rPr lang="en-US" dirty="0" err="1"/>
              <a:t>Herik</a:t>
            </a:r>
            <a:r>
              <a:rPr lang="en-US" dirty="0"/>
              <a:t>. "Dimensionality reduction: a comparative." </a:t>
            </a:r>
            <a:r>
              <a:rPr lang="en-US" i="1" dirty="0"/>
              <a:t>J Mach Learn Res</a:t>
            </a:r>
            <a:r>
              <a:rPr lang="en-US" dirty="0"/>
              <a:t> 10 (2009): 66-71</a:t>
            </a:r>
            <a:r>
              <a:rPr lang="en-US" dirty="0" smtClean="0"/>
              <a:t>.</a:t>
            </a:r>
          </a:p>
          <a:p>
            <a:endParaRPr lang="en-US" dirty="0"/>
          </a:p>
        </p:txBody>
      </p:sp>
    </p:spTree>
    <p:extLst>
      <p:ext uri="{BB962C8B-B14F-4D97-AF65-F5344CB8AC3E}">
        <p14:creationId xmlns:p14="http://schemas.microsoft.com/office/powerpoint/2010/main" val="14713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and Parameters</a:t>
            </a:r>
            <a:endParaRPr lang="en-US" dirty="0"/>
          </a:p>
        </p:txBody>
      </p:sp>
      <p:sp>
        <p:nvSpPr>
          <p:cNvPr id="3" name="Content Placeholder 2"/>
          <p:cNvSpPr>
            <a:spLocks noGrp="1"/>
          </p:cNvSpPr>
          <p:nvPr>
            <p:ph idx="1"/>
          </p:nvPr>
        </p:nvSpPr>
        <p:spPr/>
        <p:txBody>
          <a:bodyPr>
            <a:normAutofit lnSpcReduction="10000"/>
          </a:bodyPr>
          <a:lstStyle/>
          <a:p>
            <a:r>
              <a:rPr lang="en-US" dirty="0"/>
              <a:t>Wide Residual Networks </a:t>
            </a:r>
            <a:r>
              <a:rPr lang="en-US" dirty="0" smtClean="0"/>
              <a:t>in </a:t>
            </a:r>
            <a:r>
              <a:rPr lang="en-US" dirty="0" err="1" smtClean="0"/>
              <a:t>PyTorch</a:t>
            </a:r>
            <a:r>
              <a:rPr lang="en-US" dirty="0" smtClean="0"/>
              <a:t> </a:t>
            </a:r>
          </a:p>
          <a:p>
            <a:r>
              <a:rPr lang="en-US" dirty="0"/>
              <a:t>D</a:t>
            </a:r>
            <a:r>
              <a:rPr lang="en-US" dirty="0" smtClean="0"/>
              <a:t>epth </a:t>
            </a:r>
            <a:r>
              <a:rPr lang="en-US" dirty="0" smtClean="0"/>
              <a:t>= 28, widen-factor = </a:t>
            </a:r>
            <a:r>
              <a:rPr lang="en-US" dirty="0" smtClean="0"/>
              <a:t>1</a:t>
            </a:r>
            <a:endParaRPr lang="en-US" dirty="0" smtClean="0"/>
          </a:p>
          <a:p>
            <a:r>
              <a:rPr lang="en-US" dirty="0" smtClean="0"/>
              <a:t>Batch-size = 128</a:t>
            </a:r>
          </a:p>
          <a:p>
            <a:r>
              <a:rPr lang="en-US" dirty="0"/>
              <a:t>E</a:t>
            </a:r>
            <a:r>
              <a:rPr lang="en-US" dirty="0" smtClean="0"/>
              <a:t>pochs = 300</a:t>
            </a:r>
          </a:p>
          <a:p>
            <a:r>
              <a:rPr lang="en-US" dirty="0" smtClean="0"/>
              <a:t>Learning-rate = </a:t>
            </a:r>
            <a:r>
              <a:rPr lang="en-US" dirty="0" smtClean="0"/>
              <a:t>0.1</a:t>
            </a:r>
          </a:p>
          <a:p>
            <a:r>
              <a:rPr lang="en-US" dirty="0" smtClean="0"/>
              <a:t>Momentum = 0.9</a:t>
            </a:r>
          </a:p>
          <a:p>
            <a:r>
              <a:rPr lang="en-US" dirty="0" smtClean="0"/>
              <a:t>weight-decay = 1e-4</a:t>
            </a:r>
          </a:p>
          <a:p>
            <a:r>
              <a:rPr lang="en-US" dirty="0" smtClean="0"/>
              <a:t>Cross-entropy loss</a:t>
            </a:r>
            <a:endParaRPr lang="en-US" dirty="0"/>
          </a:p>
          <a:p>
            <a:r>
              <a:rPr lang="en-US" dirty="0" smtClean="0"/>
              <a:t>Override </a:t>
            </a:r>
            <a:r>
              <a:rPr lang="en-US" dirty="0" smtClean="0"/>
              <a:t>cifar_10.py to generate shuffled pixels, random pixels and Gaussian pixels</a:t>
            </a:r>
          </a:p>
          <a:p>
            <a:endParaRPr lang="en-US" b="1" dirty="0"/>
          </a:p>
          <a:p>
            <a:endParaRPr lang="en-US" dirty="0"/>
          </a:p>
        </p:txBody>
      </p:sp>
    </p:spTree>
    <p:extLst>
      <p:ext uri="{BB962C8B-B14F-4D97-AF65-F5344CB8AC3E}">
        <p14:creationId xmlns:p14="http://schemas.microsoft.com/office/powerpoint/2010/main" val="37076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Achieve ZERO training </a:t>
            </a:r>
            <a:r>
              <a:rPr lang="en-US" dirty="0" smtClean="0"/>
              <a:t>loss</a:t>
            </a:r>
            <a:endParaRPr lang="en-US" dirty="0"/>
          </a:p>
        </p:txBody>
      </p:sp>
      <p:pic>
        <p:nvPicPr>
          <p:cNvPr id="4" name="Content Placeholder 3"/>
          <p:cNvPicPr>
            <a:picLocks noGrp="1" noChangeAspect="1"/>
          </p:cNvPicPr>
          <p:nvPr>
            <p:ph idx="1"/>
          </p:nvPr>
        </p:nvPicPr>
        <p:blipFill>
          <a:blip r:embed="rId3"/>
          <a:stretch>
            <a:fillRect/>
          </a:stretch>
        </p:blipFill>
        <p:spPr>
          <a:xfrm>
            <a:off x="609600" y="2209800"/>
            <a:ext cx="7938806" cy="4324350"/>
          </a:xfrm>
          <a:prstGeom prst="rect">
            <a:avLst/>
          </a:prstGeom>
        </p:spPr>
      </p:pic>
    </p:spTree>
    <p:extLst>
      <p:ext uri="{BB962C8B-B14F-4D97-AF65-F5344CB8AC3E}">
        <p14:creationId xmlns:p14="http://schemas.microsoft.com/office/powerpoint/2010/main" val="38488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Achieve ZERO training </a:t>
            </a:r>
            <a:r>
              <a:rPr lang="en-US" dirty="0" smtClean="0"/>
              <a:t>error</a:t>
            </a:r>
            <a:endParaRPr lang="en-US" dirty="0"/>
          </a:p>
        </p:txBody>
      </p:sp>
      <p:pic>
        <p:nvPicPr>
          <p:cNvPr id="4" name="Content Placeholder 3"/>
          <p:cNvPicPr>
            <a:picLocks noGrp="1" noChangeAspect="1"/>
          </p:cNvPicPr>
          <p:nvPr>
            <p:ph idx="1"/>
          </p:nvPr>
        </p:nvPicPr>
        <p:blipFill>
          <a:blip r:embed="rId3"/>
          <a:stretch>
            <a:fillRect/>
          </a:stretch>
        </p:blipFill>
        <p:spPr>
          <a:xfrm>
            <a:off x="609600" y="2209800"/>
            <a:ext cx="7802849" cy="4324350"/>
          </a:xfrm>
          <a:prstGeom prst="rect">
            <a:avLst/>
          </a:prstGeom>
        </p:spPr>
      </p:pic>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a:t>Deep neural networks easily fit random labels. </a:t>
            </a:r>
            <a:endParaRPr lang="en-US" dirty="0" smtClean="0"/>
          </a:p>
          <a:p>
            <a:r>
              <a:rPr lang="en-US" dirty="0" smtClean="0"/>
              <a:t>The </a:t>
            </a:r>
            <a:r>
              <a:rPr lang="en-US" dirty="0"/>
              <a:t>effective capacity of neural networks is large enough for a brute-force memorization of the entire data set. </a:t>
            </a:r>
            <a:endParaRPr lang="en-US" dirty="0" smtClean="0"/>
          </a:p>
          <a:p>
            <a:r>
              <a:rPr lang="en-US" dirty="0" smtClean="0"/>
              <a:t>Even </a:t>
            </a:r>
            <a:r>
              <a:rPr lang="en-US" dirty="0"/>
              <a:t>optimization on random labels remains easy. </a:t>
            </a:r>
            <a:endParaRPr lang="en-US" dirty="0" smtClean="0"/>
          </a:p>
          <a:p>
            <a:r>
              <a:rPr lang="en-US" dirty="0" smtClean="0"/>
              <a:t>Neural </a:t>
            </a:r>
            <a:r>
              <a:rPr lang="en-US" dirty="0"/>
              <a:t>networks are able to capture the remaining signal in the data, </a:t>
            </a:r>
            <a:r>
              <a:rPr lang="en-US" dirty="0" smtClean="0"/>
              <a:t>while </a:t>
            </a:r>
            <a:r>
              <a:rPr lang="en-US" dirty="0"/>
              <a:t>at the same time fit the noisy part using </a:t>
            </a:r>
            <a:r>
              <a:rPr lang="en-US" dirty="0" smtClean="0"/>
              <a:t>brute-force.</a:t>
            </a:r>
          </a:p>
          <a:p>
            <a:r>
              <a:rPr lang="en-US" dirty="0" smtClean="0"/>
              <a:t>Generically </a:t>
            </a:r>
            <a:r>
              <a:rPr lang="en-US" dirty="0"/>
              <a:t>large neural networks can express any labeling of the training data</a:t>
            </a:r>
          </a:p>
        </p:txBody>
      </p:sp>
    </p:spTree>
    <p:extLst>
      <p:ext uri="{BB962C8B-B14F-4D97-AF65-F5344CB8AC3E}">
        <p14:creationId xmlns:p14="http://schemas.microsoft.com/office/powerpoint/2010/main" val="338752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question</a:t>
            </a:r>
            <a:endParaRPr lang="en-US" dirty="0"/>
          </a:p>
        </p:txBody>
      </p:sp>
      <p:sp>
        <p:nvSpPr>
          <p:cNvPr id="3" name="Content Placeholder 2"/>
          <p:cNvSpPr>
            <a:spLocks noGrp="1"/>
          </p:cNvSpPr>
          <p:nvPr>
            <p:ph idx="1"/>
          </p:nvPr>
        </p:nvSpPr>
        <p:spPr/>
        <p:txBody>
          <a:bodyPr/>
          <a:lstStyle/>
          <a:p>
            <a:r>
              <a:rPr lang="en-US" dirty="0" smtClean="0"/>
              <a:t>The loss and accuracy curves shown in the previous slides share a weird pattern which contains a shape increase or decrease around epoch = 150. It is really significant and confusing. Unluckily, I can’t find the reason for the moment.</a:t>
            </a:r>
            <a:endParaRPr lang="en-US" dirty="0"/>
          </a:p>
        </p:txBody>
      </p:sp>
      <p:pic>
        <p:nvPicPr>
          <p:cNvPr id="5" name="Picture 4"/>
          <p:cNvPicPr>
            <a:picLocks noChangeAspect="1"/>
          </p:cNvPicPr>
          <p:nvPr/>
        </p:nvPicPr>
        <p:blipFill>
          <a:blip r:embed="rId3"/>
          <a:stretch>
            <a:fillRect/>
          </a:stretch>
        </p:blipFill>
        <p:spPr>
          <a:xfrm>
            <a:off x="3033710" y="4052244"/>
            <a:ext cx="6124575" cy="1971675"/>
          </a:xfrm>
          <a:prstGeom prst="rect">
            <a:avLst/>
          </a:prstGeom>
        </p:spPr>
      </p:pic>
      <p:sp>
        <p:nvSpPr>
          <p:cNvPr id="6" name="TextBox 5"/>
          <p:cNvSpPr txBox="1"/>
          <p:nvPr/>
        </p:nvSpPr>
        <p:spPr>
          <a:xfrm>
            <a:off x="5434009" y="6063543"/>
            <a:ext cx="1323975" cy="369332"/>
          </a:xfrm>
          <a:prstGeom prst="rect">
            <a:avLst/>
          </a:prstGeom>
          <a:noFill/>
        </p:spPr>
        <p:txBody>
          <a:bodyPr wrap="square" rtlCol="0">
            <a:spAutoFit/>
          </a:bodyPr>
          <a:lstStyle/>
          <a:p>
            <a:r>
              <a:rPr lang="en-US" dirty="0" smtClean="0"/>
              <a:t>Running log</a:t>
            </a:r>
            <a:endParaRPr lang="en-US" dirty="0"/>
          </a:p>
        </p:txBody>
      </p:sp>
    </p:spTree>
    <p:extLst>
      <p:ext uri="{BB962C8B-B14F-4D97-AF65-F5344CB8AC3E}">
        <p14:creationId xmlns:p14="http://schemas.microsoft.com/office/powerpoint/2010/main" val="198622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Validation loss</a:t>
            </a:r>
            <a:endParaRPr lang="en-US" dirty="0"/>
          </a:p>
        </p:txBody>
      </p:sp>
      <p:pic>
        <p:nvPicPr>
          <p:cNvPr id="9" name="Content Placeholder 8"/>
          <p:cNvPicPr>
            <a:picLocks noGrp="1" noChangeAspect="1"/>
          </p:cNvPicPr>
          <p:nvPr>
            <p:ph idx="1"/>
          </p:nvPr>
        </p:nvPicPr>
        <p:blipFill>
          <a:blip r:embed="rId3"/>
          <a:stretch>
            <a:fillRect/>
          </a:stretch>
        </p:blipFill>
        <p:spPr>
          <a:xfrm>
            <a:off x="609600" y="2209800"/>
            <a:ext cx="7878680" cy="4324350"/>
          </a:xfrm>
          <a:prstGeom prst="rect">
            <a:avLst/>
          </a:prstGeom>
        </p:spPr>
      </p:pic>
    </p:spTree>
    <p:extLst>
      <p:ext uri="{BB962C8B-B14F-4D97-AF65-F5344CB8AC3E}">
        <p14:creationId xmlns:p14="http://schemas.microsoft.com/office/powerpoint/2010/main" val="13780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presentation</Template>
  <TotalTime>2948</TotalTime>
  <Words>2831</Words>
  <Application>Microsoft Office PowerPoint</Application>
  <PresentationFormat>Widescreen</PresentationFormat>
  <Paragraphs>263</Paragraphs>
  <Slides>39</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-apple-system</vt:lpstr>
      <vt:lpstr>NimbusRomNo9L-Medi</vt:lpstr>
      <vt:lpstr>NimbusRomNo9L-Regu</vt:lpstr>
      <vt:lpstr>SimSun</vt:lpstr>
      <vt:lpstr>Arial</vt:lpstr>
      <vt:lpstr>Calibri</vt:lpstr>
      <vt:lpstr>Georgia</vt:lpstr>
      <vt:lpstr>Wingdings 2</vt:lpstr>
      <vt:lpstr>Training presentation</vt:lpstr>
      <vt:lpstr>Project 2: Midterm</vt:lpstr>
      <vt:lpstr>Problem 1: Great Challenges of Reproducible Training of CNNs</vt:lpstr>
      <vt:lpstr>The CIFAR-10 dataset</vt:lpstr>
      <vt:lpstr>Network and Parameters</vt:lpstr>
      <vt:lpstr>Achieve ZERO training loss</vt:lpstr>
      <vt:lpstr>Achieve ZERO training error</vt:lpstr>
      <vt:lpstr>Conclusions</vt:lpstr>
      <vt:lpstr>One question</vt:lpstr>
      <vt:lpstr>Validation loss</vt:lpstr>
      <vt:lpstr>Validation accuracy</vt:lpstr>
      <vt:lpstr>Reference</vt:lpstr>
      <vt:lpstr>Problem 3: Image Captioning by Combined CNN/RNN/LSTM </vt:lpstr>
      <vt:lpstr>Flickr8k Dataset</vt:lpstr>
      <vt:lpstr>Image Caption Model</vt:lpstr>
      <vt:lpstr>Image Embedding</vt:lpstr>
      <vt:lpstr>Word Embedding</vt:lpstr>
      <vt:lpstr>Sequence Model</vt:lpstr>
      <vt:lpstr>Training</vt:lpstr>
      <vt:lpstr>Inference Phase</vt:lpstr>
      <vt:lpstr>Evaluation method</vt:lpstr>
      <vt:lpstr>Performance</vt:lpstr>
      <vt:lpstr>Hyper parameter</vt:lpstr>
      <vt:lpstr>Reference</vt:lpstr>
      <vt:lpstr>Problem 4: Continued Challenges from Project 1</vt:lpstr>
      <vt:lpstr>Fashion MNIST Dataset</vt:lpstr>
      <vt:lpstr>Model</vt:lpstr>
      <vt:lpstr>Dimensionality Reduction</vt:lpstr>
      <vt:lpstr>Visualization</vt:lpstr>
      <vt:lpstr>PCA</vt:lpstr>
      <vt:lpstr>t-SNE</vt:lpstr>
      <vt:lpstr>t-SNE with PCA</vt:lpstr>
      <vt:lpstr>MDS</vt:lpstr>
      <vt:lpstr>ISOMAP</vt:lpstr>
      <vt:lpstr>LLE</vt:lpstr>
      <vt:lpstr>Spectral Embedding</vt:lpstr>
      <vt:lpstr>Classification Performance</vt:lpstr>
      <vt:lpstr>Classification Result Analysis</vt:lpstr>
      <vt:lpstr>Classification Result Analysis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Midterm</dc:title>
  <dc:creator>WANG, Meng</dc:creator>
  <cp:lastModifiedBy>WANG, Meng</cp:lastModifiedBy>
  <cp:revision>75</cp:revision>
  <dcterms:created xsi:type="dcterms:W3CDTF">2018-04-08T07:55:46Z</dcterms:created>
  <dcterms:modified xsi:type="dcterms:W3CDTF">2018-05-22T19:04:02Z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